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CA"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0" name="Google Shape;510;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2" name="Google Shape;592;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6" name="Google Shape;656;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08" name="Google Shape;708;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9" name="Google Shape;709;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2" name="Google Shape;752;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58" name="Google Shape;758;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9" name="Google Shape;759;p87: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CA"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66" name="Google Shape;766;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7" name="Google Shape;767;p88:notes"/>
          <p:cNvSpPr txBox="1"/>
          <p:nvPr>
            <p:ph idx="1" type="body"/>
          </p:nvPr>
        </p:nvSpPr>
        <p:spPr>
          <a:xfrm>
            <a:off x="914400" y="4343400"/>
            <a:ext cx="5029200" cy="41148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4" name="Google Shape;774;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1" name="Google Shape;821;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0" name="Google Shape;860;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2503487"/>
            <a:ext cx="9144000" cy="1006475"/>
          </a:xfrm>
          <a:prstGeom prst="rect">
            <a:avLst/>
          </a:prstGeom>
          <a:solidFill>
            <a:schemeClr val="dk1"/>
          </a:solid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b="1"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1" y="365126"/>
            <a:ext cx="11617779" cy="679904"/>
          </a:xfrm>
          <a:prstGeom prst="rect">
            <a:avLst/>
          </a:prstGeom>
          <a:solidFill>
            <a:schemeClr val="dk1"/>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www.rogerebert.com/rogers-journal/video-games-can-never-be-ar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27.png"/><Relationship Id="rId5" Type="http://schemas.openxmlformats.org/officeDocument/2006/relationships/hyperlink" Target="http://www.digital-polyphony.com/apps/blog/show/18918831-videogames-aren-t-ar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hyperlink" Target="http://www.rogerebert.com/rogers-journal/okay-kids-play-on-my-lawn"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www.destructoid.com/why-comparing-metroid-prime-to-citizen-kane-is-ludicrous-151465.phtml" TargetMode="External"/><Relationship Id="rId4" Type="http://schemas.openxmlformats.org/officeDocument/2006/relationships/image" Target="../media/image35.jpg"/><Relationship Id="rId5" Type="http://schemas.openxmlformats.org/officeDocument/2006/relationships/hyperlink" Target="http://www.destructoid.com/why-comparing-metroid-prime-to-citizen-kane-is-ludicrous-151465.p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33.jpg"/><Relationship Id="rId5" Type="http://schemas.openxmlformats.org/officeDocument/2006/relationships/image" Target="../media/image26.jpg"/><Relationship Id="rId6"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jpg"/><Relationship Id="rId4" Type="http://schemas.openxmlformats.org/officeDocument/2006/relationships/image" Target="../media/image20.jpg"/><Relationship Id="rId5" Type="http://schemas.openxmlformats.org/officeDocument/2006/relationships/image" Target="../media/image49.png"/><Relationship Id="rId6" Type="http://schemas.openxmlformats.org/officeDocument/2006/relationships/hyperlink" Target="http://www.newyorker.com/tech/elements/the-guilt-of-the-video-game-millionair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jpg"/><Relationship Id="rId4" Type="http://schemas.openxmlformats.org/officeDocument/2006/relationships/image" Target="../media/image38.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jpg"/><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7.jpg"/><Relationship Id="rId4" Type="http://schemas.openxmlformats.org/officeDocument/2006/relationships/image" Target="../media/image43.jpg"/><Relationship Id="rId5" Type="http://schemas.openxmlformats.org/officeDocument/2006/relationships/hyperlink" Target="https://www.youtube.com/watch?v=TyOF2RsO3c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jpg"/><Relationship Id="rId4" Type="http://schemas.openxmlformats.org/officeDocument/2006/relationships/image" Target="../media/image36.jpg"/><Relationship Id="rId5"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upload.wikimedia.org/wikipedia/commons/7/77/Jonathan_Blow.jpg" TargetMode="External"/><Relationship Id="rId4" Type="http://schemas.openxmlformats.org/officeDocument/2006/relationships/image" Target="../media/image45.jpg"/><Relationship Id="rId5" Type="http://schemas.openxmlformats.org/officeDocument/2006/relationships/hyperlink" Target="http://www.youtube.com/watch?v=uqtSKkyJgF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2.png"/><Relationship Id="rId4" Type="http://schemas.openxmlformats.org/officeDocument/2006/relationships/hyperlink" Target="http://www.engadget.com/2015/02/06/the-witness-mone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www.kotaku.co.uk/2015/08/08/metacritic-matters-review-scores-hurt-video-game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25.jpg"/><Relationship Id="rId6" Type="http://schemas.openxmlformats.org/officeDocument/2006/relationships/image" Target="../media/image1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hyperlink" Target="http://www.eurogamer.net/articles/2012-10-24-lost-humanity-18-a-table-of-dorito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6.png"/><Relationship Id="rId4" Type="http://schemas.openxmlformats.org/officeDocument/2006/relationships/hyperlink" Target="https://www.youtube.com/watch?v=IU5dqeOH8b4"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2.jpg"/><Relationship Id="rId4" Type="http://schemas.openxmlformats.org/officeDocument/2006/relationships/image" Target="../media/image68.jpg"/><Relationship Id="rId5" Type="http://schemas.openxmlformats.org/officeDocument/2006/relationships/image" Target="../media/image86.jpg"/><Relationship Id="rId6" Type="http://schemas.openxmlformats.org/officeDocument/2006/relationships/hyperlink" Target="http://www.youtube.com/watch?v=LVQMvEb87Ys" TargetMode="External"/><Relationship Id="rId7" Type="http://schemas.openxmlformats.org/officeDocument/2006/relationships/hyperlink" Target="http://www.youtube.com/watch?v=tAfANb2Cs9Q"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3.jpg"/><Relationship Id="rId4" Type="http://schemas.openxmlformats.org/officeDocument/2006/relationships/image" Target="../media/image59.jpg"/><Relationship Id="rId5" Type="http://schemas.openxmlformats.org/officeDocument/2006/relationships/hyperlink" Target="http://www.youtube.com/watch?v=46DJWqZ8c0g" TargetMode="External"/><Relationship Id="rId6" Type="http://schemas.openxmlformats.org/officeDocument/2006/relationships/hyperlink" Target="https://www.youtube.com/watch?v=psd8oVToS8k" TargetMode="External"/><Relationship Id="rId7" Type="http://schemas.openxmlformats.org/officeDocument/2006/relationships/image" Target="../media/image6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4.jpg"/><Relationship Id="rId4" Type="http://schemas.openxmlformats.org/officeDocument/2006/relationships/hyperlink" Target="http://www.youtube.com/watch?v=wvaVHzU3qYo&amp;feature=related" TargetMode="External"/><Relationship Id="rId5" Type="http://schemas.openxmlformats.org/officeDocument/2006/relationships/image" Target="../media/image7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91.png"/><Relationship Id="rId4" Type="http://schemas.openxmlformats.org/officeDocument/2006/relationships/image" Target="../media/image67.png"/><Relationship Id="rId5" Type="http://schemas.openxmlformats.org/officeDocument/2006/relationships/hyperlink" Target="https://www.youtube.com/watch?v=VK03aVJekGg" TargetMode="External"/><Relationship Id="rId6" Type="http://schemas.openxmlformats.org/officeDocument/2006/relationships/hyperlink" Target="https://www.youtube.com/watch?v=Vn5u_RJO7YY"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9.jpg"/><Relationship Id="rId4" Type="http://schemas.openxmlformats.org/officeDocument/2006/relationships/image" Target="../media/image6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8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6.jp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3.jpg"/><Relationship Id="rId4" Type="http://schemas.openxmlformats.org/officeDocument/2006/relationships/image" Target="../media/image7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0.jpg"/><Relationship Id="rId4" Type="http://schemas.openxmlformats.org/officeDocument/2006/relationships/image" Target="../media/image93.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9.jpg"/><Relationship Id="rId4" Type="http://schemas.openxmlformats.org/officeDocument/2006/relationships/image" Target="../media/image8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8.jpg"/><Relationship Id="rId4" Type="http://schemas.openxmlformats.org/officeDocument/2006/relationships/image" Target="../media/image8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6.jpg"/><Relationship Id="rId4" Type="http://schemas.openxmlformats.org/officeDocument/2006/relationships/image" Target="../media/image7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fastcompany.com/1753652/its-official-video-games-are-art" TargetMode="External"/><Relationship Id="rId4" Type="http://schemas.openxmlformats.org/officeDocument/2006/relationships/image" Target="../media/image19.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1.jpg"/><Relationship Id="rId4" Type="http://schemas.openxmlformats.org/officeDocument/2006/relationships/image" Target="../media/image103.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4.jp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9.png"/><Relationship Id="rId4" Type="http://schemas.openxmlformats.org/officeDocument/2006/relationships/hyperlink" Target="http://www.youtube.com/watch?v=4drucg1A6Xk" TargetMode="External"/><Relationship Id="rId10" Type="http://schemas.openxmlformats.org/officeDocument/2006/relationships/hyperlink" Target="http://www.youtube.com/watch?v=s1_3cA_dJo0" TargetMode="External"/><Relationship Id="rId9" Type="http://schemas.openxmlformats.org/officeDocument/2006/relationships/image" Target="../media/image113.png"/><Relationship Id="rId5" Type="http://schemas.openxmlformats.org/officeDocument/2006/relationships/image" Target="../media/image107.png"/><Relationship Id="rId6" Type="http://schemas.openxmlformats.org/officeDocument/2006/relationships/hyperlink" Target="http://www.youtube.com/watch?v=N_gMRjL_6l8" TargetMode="External"/><Relationship Id="rId7" Type="http://schemas.openxmlformats.org/officeDocument/2006/relationships/image" Target="../media/image92.png"/><Relationship Id="rId8" Type="http://schemas.openxmlformats.org/officeDocument/2006/relationships/hyperlink" Target="http://www.youtube.com/watch?v=9ixFf4ljuCg&amp;feature=related"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upload.wikimedia.org/wikipedia/commons/0/0a/Uwe_Boll_Dungeon_Siege.jpg" TargetMode="External"/><Relationship Id="rId4" Type="http://schemas.openxmlformats.org/officeDocument/2006/relationships/image" Target="../media/image84.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0.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83.jpg"/><Relationship Id="rId4" Type="http://schemas.openxmlformats.org/officeDocument/2006/relationships/image" Target="../media/image97.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05.jpg"/><Relationship Id="rId4" Type="http://schemas.openxmlformats.org/officeDocument/2006/relationships/image" Target="../media/image9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0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hyperlink" Target="https://www.youtube.com/watch?v=mLyOj_QD4a4" TargetMode="External"/><Relationship Id="rId4" Type="http://schemas.openxmlformats.org/officeDocument/2006/relationships/image" Target="../media/image98.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88.jpg"/><Relationship Id="rId4" Type="http://schemas.openxmlformats.org/officeDocument/2006/relationships/hyperlink" Target="http://www.youtube.com/watch?v=u15HmEMp2Q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www.cnn.com/2011/TECH/gaming.gadgets/06/27/supreme.court.video.game.art/" TargetMode="Externa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upload.wikimedia.org/wikipedia/en/9/98/Zerowing.JPG" TargetMode="External"/><Relationship Id="rId4" Type="http://schemas.openxmlformats.org/officeDocument/2006/relationships/image" Target="../media/image95.jpg"/><Relationship Id="rId5" Type="http://schemas.openxmlformats.org/officeDocument/2006/relationships/hyperlink" Target="http://www.youtube.com/watch?v=mCNB2EYjtq8&amp;feature=related"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127.jpg"/><Relationship Id="rId4" Type="http://schemas.openxmlformats.org/officeDocument/2006/relationships/image" Target="../media/image101.png"/><Relationship Id="rId5" Type="http://schemas.openxmlformats.org/officeDocument/2006/relationships/image" Target="../media/image106.jpg"/><Relationship Id="rId6" Type="http://schemas.openxmlformats.org/officeDocument/2006/relationships/image" Target="../media/image11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12.png"/><Relationship Id="rId4" Type="http://schemas.openxmlformats.org/officeDocument/2006/relationships/image" Target="../media/image13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0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108.png"/><Relationship Id="rId4" Type="http://schemas.openxmlformats.org/officeDocument/2006/relationships/image" Target="../media/image115.png"/><Relationship Id="rId5" Type="http://schemas.openxmlformats.org/officeDocument/2006/relationships/image" Target="../media/image1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www.youtube.com/watch?v=Kk9oa_PiXAk" TargetMode="External"/><Relationship Id="rId4" Type="http://schemas.openxmlformats.org/officeDocument/2006/relationships/image" Target="../media/image125.png"/><Relationship Id="rId5" Type="http://schemas.openxmlformats.org/officeDocument/2006/relationships/image" Target="../media/image128.png"/><Relationship Id="rId6" Type="http://schemas.openxmlformats.org/officeDocument/2006/relationships/hyperlink" Target="https://www.youtube.com/watch?v=9N8IpxO6rKs&amp;feature=iv&amp;src_vid=9BAM9fgV-ts&amp;annotation_id=annotation_3398257801"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14.png"/><Relationship Id="rId4" Type="http://schemas.openxmlformats.org/officeDocument/2006/relationships/image" Target="../media/image109.jpg"/><Relationship Id="rId5" Type="http://schemas.openxmlformats.org/officeDocument/2006/relationships/image" Target="../media/image129.jpg"/><Relationship Id="rId6" Type="http://schemas.openxmlformats.org/officeDocument/2006/relationships/image" Target="../media/image11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americanart.si.edu/exhibitions/archive/2012/games/#/games" TargetMode="External"/><Relationship Id="rId4" Type="http://schemas.openxmlformats.org/officeDocument/2006/relationships/image" Target="../media/image1.jpg"/><Relationship Id="rId5" Type="http://schemas.openxmlformats.org/officeDocument/2006/relationships/image" Target="../media/image2.jpg"/><Relationship Id="rId6"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26.jpg"/><Relationship Id="rId4" Type="http://schemas.openxmlformats.org/officeDocument/2006/relationships/image" Target="../media/image118.jpg"/></Relationships>
</file>

<file path=ppt/slides/_rels/slide81.xml.rels><?xml version="1.0" encoding="UTF-8" standalone="yes"?><Relationships xmlns="http://schemas.openxmlformats.org/package/2006/relationships"><Relationship Id="rId11" Type="http://schemas.openxmlformats.org/officeDocument/2006/relationships/hyperlink" Target="http://www.cosplay.com/gallery/m135290/" TargetMode="External"/><Relationship Id="rId10" Type="http://schemas.openxmlformats.org/officeDocument/2006/relationships/image" Target="../media/image119.jpg"/><Relationship Id="rId13" Type="http://schemas.openxmlformats.org/officeDocument/2006/relationships/image" Target="../media/image134.jpg"/><Relationship Id="rId12" Type="http://schemas.openxmlformats.org/officeDocument/2006/relationships/image" Target="../media/image123.jpg"/><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www.cosplay.com/gallery/m76115/" TargetMode="External"/><Relationship Id="rId4" Type="http://schemas.openxmlformats.org/officeDocument/2006/relationships/image" Target="../media/image144.jpg"/><Relationship Id="rId9" Type="http://schemas.openxmlformats.org/officeDocument/2006/relationships/hyperlink" Target="http://www.cosplay.com/gallery/155738/" TargetMode="External"/><Relationship Id="rId14" Type="http://schemas.openxmlformats.org/officeDocument/2006/relationships/image" Target="../media/image140.png"/><Relationship Id="rId5" Type="http://schemas.openxmlformats.org/officeDocument/2006/relationships/hyperlink" Target="http://www.cosplay.com/gallery/102600/" TargetMode="External"/><Relationship Id="rId6" Type="http://schemas.openxmlformats.org/officeDocument/2006/relationships/image" Target="../media/image122.jpg"/><Relationship Id="rId7" Type="http://schemas.openxmlformats.org/officeDocument/2006/relationships/hyperlink" Target="http://www.cosplay.com/gallery/148469/" TargetMode="External"/><Relationship Id="rId8" Type="http://schemas.openxmlformats.org/officeDocument/2006/relationships/image" Target="../media/image130.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54.jpg"/><Relationship Id="rId4" Type="http://schemas.openxmlformats.org/officeDocument/2006/relationships/image" Target="../media/image143.jpg"/><Relationship Id="rId5" Type="http://schemas.openxmlformats.org/officeDocument/2006/relationships/image" Target="../media/image120.jpg"/><Relationship Id="rId6" Type="http://schemas.openxmlformats.org/officeDocument/2006/relationships/image" Target="../media/image124.jpg"/><Relationship Id="rId7" Type="http://schemas.openxmlformats.org/officeDocument/2006/relationships/image" Target="../media/image15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45.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35.jpg"/><Relationship Id="rId4" Type="http://schemas.openxmlformats.org/officeDocument/2006/relationships/image" Target="../media/image132.jpg"/><Relationship Id="rId5" Type="http://schemas.openxmlformats.org/officeDocument/2006/relationships/image" Target="../media/image136.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38.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3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63.jpg"/><Relationship Id="rId4" Type="http://schemas.openxmlformats.org/officeDocument/2006/relationships/image" Target="../media/image147.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41.jpg"/><Relationship Id="rId4" Type="http://schemas.openxmlformats.org/officeDocument/2006/relationships/image" Target="../media/image149.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137.png"/><Relationship Id="rId4" Type="http://schemas.openxmlformats.org/officeDocument/2006/relationships/image" Target="../media/image162.png"/><Relationship Id="rId5" Type="http://schemas.openxmlformats.org/officeDocument/2006/relationships/hyperlink" Target="https://www.youtube.com/watch?v=zn0y3Opb8W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0" Type="http://schemas.openxmlformats.org/officeDocument/2006/relationships/image" Target="../media/image155.png"/><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59.jpg"/><Relationship Id="rId4" Type="http://schemas.openxmlformats.org/officeDocument/2006/relationships/image" Target="../media/image161.png"/><Relationship Id="rId9" Type="http://schemas.openxmlformats.org/officeDocument/2006/relationships/image" Target="../media/image166.png"/><Relationship Id="rId5" Type="http://schemas.openxmlformats.org/officeDocument/2006/relationships/image" Target="../media/image142.png"/><Relationship Id="rId6" Type="http://schemas.openxmlformats.org/officeDocument/2006/relationships/hyperlink" Target="http://www.escapistmagazine.com/videos/view/zero-punctuation" TargetMode="External"/><Relationship Id="rId7" Type="http://schemas.openxmlformats.org/officeDocument/2006/relationships/image" Target="../media/image146.png"/><Relationship Id="rId8" Type="http://schemas.openxmlformats.org/officeDocument/2006/relationships/image" Target="../media/image17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56.jpg"/><Relationship Id="rId4" Type="http://schemas.openxmlformats.org/officeDocument/2006/relationships/image" Target="../media/image15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53.png"/><Relationship Id="rId4" Type="http://schemas.openxmlformats.org/officeDocument/2006/relationships/image" Target="../media/image165.png"/><Relationship Id="rId5" Type="http://schemas.openxmlformats.org/officeDocument/2006/relationships/image" Target="../media/image16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58.jpg"/><Relationship Id="rId4" Type="http://schemas.openxmlformats.org/officeDocument/2006/relationships/image" Target="../media/image1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upload.wikimedia.org/wikipedia/commons/3/3c/Johnathan_Wendel.jpg" TargetMode="External"/><Relationship Id="rId4" Type="http://schemas.openxmlformats.org/officeDocument/2006/relationships/image" Target="../media/image164.jpg"/><Relationship Id="rId5" Type="http://schemas.openxmlformats.org/officeDocument/2006/relationships/image" Target="../media/image173.png"/><Relationship Id="rId6" Type="http://schemas.openxmlformats.org/officeDocument/2006/relationships/hyperlink" Target="http://www.youtube.com/watch?v=or-JeYWrkEg&amp;feature=related"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hyperlink" Target="about:blank" TargetMode="External"/><Relationship Id="rId4" Type="http://schemas.openxmlformats.org/officeDocument/2006/relationships/image" Target="../media/image16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67.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69.png"/><Relationship Id="rId4" Type="http://schemas.openxmlformats.org/officeDocument/2006/relationships/image" Target="../media/image170.png"/><Relationship Id="rId5" Type="http://schemas.openxmlformats.org/officeDocument/2006/relationships/hyperlink" Target="http://www.youtube.com/watch?v=kBz211cryhU&amp;feature=related" TargetMode="External"/><Relationship Id="rId6" Type="http://schemas.openxmlformats.org/officeDocument/2006/relationships/image" Target="../media/image17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7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9" name="Google Shape;89;p13"/>
          <p:cNvSpPr txBox="1"/>
          <p:nvPr>
            <p:ph type="ctrTitle"/>
          </p:nvPr>
        </p:nvSpPr>
        <p:spPr>
          <a:xfrm>
            <a:off x="0" y="148281"/>
            <a:ext cx="3978876" cy="733167"/>
          </a:xfrm>
          <a:prstGeom prst="rect">
            <a:avLst/>
          </a:prstGeom>
          <a:solidFill>
            <a:schemeClr val="dk1"/>
          </a:solid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Calibri"/>
              <a:buNone/>
            </a:pPr>
            <a:r>
              <a:rPr b="1" lang="en-CA" sz="4800"/>
              <a:t>Video Games:</a:t>
            </a:r>
            <a:endParaRPr b="1" sz="4800"/>
          </a:p>
        </p:txBody>
      </p:sp>
      <p:sp>
        <p:nvSpPr>
          <p:cNvPr id="90" name="Google Shape;90;p13"/>
          <p:cNvSpPr txBox="1"/>
          <p:nvPr>
            <p:ph idx="1" type="subTitle"/>
          </p:nvPr>
        </p:nvSpPr>
        <p:spPr>
          <a:xfrm>
            <a:off x="5807676" y="5702687"/>
            <a:ext cx="6384324" cy="953486"/>
          </a:xfrm>
          <a:prstGeom prst="rect">
            <a:avLst/>
          </a:prstGeom>
          <a:solidFill>
            <a:schemeClr val="dk1"/>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None/>
            </a:pPr>
            <a:r>
              <a:rPr b="1" lang="en-CA" sz="5400">
                <a:solidFill>
                  <a:schemeClr val="lt1"/>
                </a:solidFill>
              </a:rPr>
              <a:t>Art and Culture </a:t>
            </a:r>
            <a:endParaRPr b="1" sz="54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idx="1" type="body"/>
          </p:nvPr>
        </p:nvSpPr>
        <p:spPr>
          <a:xfrm>
            <a:off x="453081" y="1394255"/>
            <a:ext cx="7232822" cy="4876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The video game community </a:t>
            </a:r>
            <a:r>
              <a:rPr i="1" lang="en-CA" sz="3200"/>
              <a:t>thinks</a:t>
            </a:r>
            <a:r>
              <a:rPr lang="en-CA" sz="3200"/>
              <a:t>  games are art.</a:t>
            </a:r>
            <a:endParaRPr/>
          </a:p>
          <a:p>
            <a:pPr indent="-228600" lvl="0" marL="228600" rtl="0" algn="l">
              <a:lnSpc>
                <a:spcPct val="90000"/>
              </a:lnSpc>
              <a:spcBef>
                <a:spcPts val="1000"/>
              </a:spcBef>
              <a:spcAft>
                <a:spcPts val="0"/>
              </a:spcAft>
              <a:buClr>
                <a:schemeClr val="dk1"/>
              </a:buClr>
              <a:buSzPts val="3200"/>
              <a:buChar char="•"/>
            </a:pPr>
            <a:r>
              <a:rPr lang="en-CA" sz="3200"/>
              <a:t>Various institutions </a:t>
            </a:r>
            <a:r>
              <a:rPr i="1" lang="en-CA" sz="3200"/>
              <a:t>think</a:t>
            </a:r>
            <a:r>
              <a:rPr lang="en-CA" sz="3200"/>
              <a:t> games are art.</a:t>
            </a:r>
            <a:endParaRPr/>
          </a:p>
          <a:p>
            <a:pPr indent="-228600" lvl="0" marL="228600" rtl="0" algn="l">
              <a:lnSpc>
                <a:spcPct val="90000"/>
              </a:lnSpc>
              <a:spcBef>
                <a:spcPts val="1000"/>
              </a:spcBef>
              <a:spcAft>
                <a:spcPts val="0"/>
              </a:spcAft>
              <a:buClr>
                <a:schemeClr val="dk1"/>
              </a:buClr>
              <a:buSzPts val="3200"/>
              <a:buChar char="•"/>
            </a:pPr>
            <a:r>
              <a:rPr lang="en-CA" sz="3200"/>
              <a:t>But to many games are not art: they are just this thing that people play as they would Clue, Chess, or Horseshoes. </a:t>
            </a:r>
            <a:endParaRPr/>
          </a:p>
          <a:p>
            <a:pPr indent="-228600" lvl="0" marL="228600" rtl="0" algn="l">
              <a:lnSpc>
                <a:spcPct val="90000"/>
              </a:lnSpc>
              <a:spcBef>
                <a:spcPts val="1000"/>
              </a:spcBef>
              <a:spcAft>
                <a:spcPts val="0"/>
              </a:spcAft>
              <a:buClr>
                <a:schemeClr val="dk1"/>
              </a:buClr>
              <a:buSzPts val="3200"/>
              <a:buChar char="•"/>
            </a:pPr>
            <a:r>
              <a:rPr lang="en-CA" sz="3200"/>
              <a:t> They say: “It's a game, not an artform”</a:t>
            </a:r>
            <a:endParaRPr/>
          </a:p>
          <a:p>
            <a:pPr indent="-228600" lvl="0" marL="228600" rtl="0" algn="l">
              <a:lnSpc>
                <a:spcPct val="90000"/>
              </a:lnSpc>
              <a:spcBef>
                <a:spcPts val="1000"/>
              </a:spcBef>
              <a:spcAft>
                <a:spcPts val="0"/>
              </a:spcAft>
              <a:buClr>
                <a:schemeClr val="dk1"/>
              </a:buClr>
              <a:buSzPts val="3200"/>
              <a:buChar char="•"/>
            </a:pPr>
            <a:r>
              <a:rPr lang="en-CA" sz="3200"/>
              <a:t>BTW: There is some validity to this position, as short-sighted as it is…</a:t>
            </a:r>
            <a:endParaRPr sz="3200"/>
          </a:p>
        </p:txBody>
      </p:sp>
      <p:sp>
        <p:nvSpPr>
          <p:cNvPr id="159" name="Google Shape;159;p22"/>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But let’s </a:t>
            </a:r>
            <a:r>
              <a:rPr b="1" i="1" lang="en-CA" sz="4400" u="none" cap="none" strike="noStrike">
                <a:solidFill>
                  <a:schemeClr val="lt1"/>
                </a:solidFill>
                <a:latin typeface="Calibri"/>
                <a:ea typeface="Calibri"/>
                <a:cs typeface="Calibri"/>
                <a:sym typeface="Calibri"/>
              </a:rPr>
              <a:t>really</a:t>
            </a:r>
            <a:r>
              <a:rPr b="1" i="0" lang="en-CA" sz="4400" u="none" cap="none" strike="noStrike">
                <a:solidFill>
                  <a:schemeClr val="lt1"/>
                </a:solidFill>
                <a:latin typeface="Calibri"/>
                <a:ea typeface="Calibri"/>
                <a:cs typeface="Calibri"/>
                <a:sym typeface="Calibri"/>
              </a:rPr>
              <a:t> consider this:</a:t>
            </a:r>
            <a:endParaRPr b="1" i="0" sz="4400" u="none" cap="none" strike="noStrike">
              <a:solidFill>
                <a:schemeClr val="lt1"/>
              </a:solidFill>
              <a:latin typeface="Calibri"/>
              <a:ea typeface="Calibri"/>
              <a:cs typeface="Calibri"/>
              <a:sym typeface="Calibri"/>
            </a:endParaRPr>
          </a:p>
        </p:txBody>
      </p:sp>
      <p:pic>
        <p:nvPicPr>
          <p:cNvPr id="160" name="Google Shape;160;p22"/>
          <p:cNvPicPr preferRelativeResize="0"/>
          <p:nvPr/>
        </p:nvPicPr>
        <p:blipFill rotWithShape="1">
          <a:blip r:embed="rId3">
            <a:alphaModFix/>
          </a:blip>
          <a:srcRect b="0" l="0" r="0" t="0"/>
          <a:stretch/>
        </p:blipFill>
        <p:spPr>
          <a:xfrm>
            <a:off x="7479724" y="107221"/>
            <a:ext cx="4548034" cy="3229104"/>
          </a:xfrm>
          <a:prstGeom prst="rect">
            <a:avLst/>
          </a:prstGeom>
          <a:noFill/>
          <a:ln>
            <a:noFill/>
          </a:ln>
        </p:spPr>
      </p:pic>
      <p:pic>
        <p:nvPicPr>
          <p:cNvPr id="161" name="Google Shape;161;p22"/>
          <p:cNvPicPr preferRelativeResize="0"/>
          <p:nvPr/>
        </p:nvPicPr>
        <p:blipFill rotWithShape="1">
          <a:blip r:embed="rId4">
            <a:alphaModFix/>
          </a:blip>
          <a:srcRect b="0" l="0" r="0" t="0"/>
          <a:stretch/>
        </p:blipFill>
        <p:spPr>
          <a:xfrm>
            <a:off x="8007178" y="3636153"/>
            <a:ext cx="3730710" cy="2810468"/>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idx="1" type="body"/>
          </p:nvPr>
        </p:nvSpPr>
        <p:spPr>
          <a:xfrm>
            <a:off x="453081" y="1394255"/>
            <a:ext cx="11467070" cy="4876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After provocation from a few sources, famed film critic Roger Ebert famously published a blog post in 2010 called VIDEO GAMES CAN NEVER BE ART (all caps his)—it was the most widely responded to blog post of his                                                                                                      career. In it, Ebert                                                                                          intelligently and                                                                                       humorously lays                                                                                                           down his opinion.                                                                                                     It’s a good read. </a:t>
            </a:r>
            <a:endParaRPr sz="3200"/>
          </a:p>
        </p:txBody>
      </p:sp>
      <p:sp>
        <p:nvSpPr>
          <p:cNvPr id="167" name="Google Shape;167;p23"/>
          <p:cNvSpPr txBox="1"/>
          <p:nvPr/>
        </p:nvSpPr>
        <p:spPr>
          <a:xfrm>
            <a:off x="0" y="290985"/>
            <a:ext cx="8888627"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Roger Ebert gets the discussion going</a:t>
            </a:r>
            <a:endParaRPr b="1" i="0" sz="4400" u="none" cap="none" strike="noStrike">
              <a:solidFill>
                <a:schemeClr val="lt1"/>
              </a:solidFill>
              <a:latin typeface="Calibri"/>
              <a:ea typeface="Calibri"/>
              <a:cs typeface="Calibri"/>
              <a:sym typeface="Calibri"/>
            </a:endParaRPr>
          </a:p>
        </p:txBody>
      </p:sp>
      <p:pic>
        <p:nvPicPr>
          <p:cNvPr id="168" name="Google Shape;168;p23"/>
          <p:cNvPicPr preferRelativeResize="0"/>
          <p:nvPr/>
        </p:nvPicPr>
        <p:blipFill rotWithShape="1">
          <a:blip r:embed="rId3">
            <a:alphaModFix/>
          </a:blip>
          <a:srcRect b="0" l="0" r="0" t="0"/>
          <a:stretch/>
        </p:blipFill>
        <p:spPr>
          <a:xfrm>
            <a:off x="4228547" y="2944788"/>
            <a:ext cx="7691604" cy="3657841"/>
          </a:xfrm>
          <a:prstGeom prst="rect">
            <a:avLst/>
          </a:prstGeom>
          <a:noFill/>
          <a:ln cap="flat" cmpd="sng" w="19050">
            <a:solidFill>
              <a:schemeClr val="dk1"/>
            </a:solidFill>
            <a:prstDash val="solid"/>
            <a:round/>
            <a:headEnd len="sm" w="sm" type="none"/>
            <a:tailEnd len="sm" w="sm" type="none"/>
          </a:ln>
        </p:spPr>
      </p:pic>
      <p:sp>
        <p:nvSpPr>
          <p:cNvPr id="169" name="Google Shape;169;p23"/>
          <p:cNvSpPr txBox="1"/>
          <p:nvPr/>
        </p:nvSpPr>
        <p:spPr>
          <a:xfrm>
            <a:off x="453081" y="5654370"/>
            <a:ext cx="349820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CA" sz="1800" u="sng" cap="none" strike="noStrike">
                <a:solidFill>
                  <a:schemeClr val="hlink"/>
                </a:solidFill>
                <a:latin typeface="Calibri"/>
                <a:ea typeface="Calibri"/>
                <a:cs typeface="Calibri"/>
                <a:sym typeface="Calibri"/>
                <a:hlinkClick r:id="rId4"/>
              </a:rPr>
              <a:t>Video games can never be art | Roger Ebert's Journal | Roger Ebert</a:t>
            </a:r>
            <a:endParaRPr sz="18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idx="1" type="body"/>
          </p:nvPr>
        </p:nvSpPr>
        <p:spPr>
          <a:xfrm>
            <a:off x="197708" y="169819"/>
            <a:ext cx="11079892" cy="629688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CA"/>
              <a:t>Ebert writes: “How do I know this? How many games have I played? I know it by the definition of the vast majority of games. They tend to involve (1) point and shoot in many variations and plotlines, (2) treasure or scavenger hunts, as in "Myst," and (3) player control of the outcome. I don't think these attributes have much to do with art; they have more in common with sports.”</a:t>
            </a:r>
            <a:endParaRPr/>
          </a:p>
          <a:p>
            <a:pPr indent="-228600" lvl="0" marL="228600" rtl="0" algn="l">
              <a:lnSpc>
                <a:spcPct val="90000"/>
              </a:lnSpc>
              <a:spcBef>
                <a:spcPts val="1000"/>
              </a:spcBef>
              <a:spcAft>
                <a:spcPts val="0"/>
              </a:spcAft>
              <a:buClr>
                <a:schemeClr val="dk1"/>
              </a:buClr>
              <a:buSzPts val="2800"/>
              <a:buChar char="•"/>
            </a:pPr>
            <a:r>
              <a:rPr lang="en-CA"/>
              <a:t>“I believe art is created by an artist. If you change it, you become the artist...Art seeks to lead you to an inevitable conclusion, not a smorgasbord of choices.” </a:t>
            </a:r>
            <a:endParaRPr/>
          </a:p>
          <a:p>
            <a:pPr indent="-228600" lvl="0" marL="228600" rtl="0" algn="l">
              <a:lnSpc>
                <a:spcPct val="90000"/>
              </a:lnSpc>
              <a:spcBef>
                <a:spcPts val="1000"/>
              </a:spcBef>
              <a:spcAft>
                <a:spcPts val="0"/>
              </a:spcAft>
              <a:buClr>
                <a:schemeClr val="dk1"/>
              </a:buClr>
              <a:buSzPts val="2800"/>
              <a:buChar char="•"/>
            </a:pPr>
            <a:r>
              <a:rPr lang="en-CA"/>
              <a:t>And his checkmate: “No one in or out of the field has ever been able to cite a game worthy of comparison with the great filmmakers, novelists and poets.”</a:t>
            </a:r>
            <a:endParaRPr/>
          </a:p>
          <a:p>
            <a:pPr indent="-228600" lvl="0" marL="228600" rtl="0" algn="l">
              <a:lnSpc>
                <a:spcPct val="90000"/>
              </a:lnSpc>
              <a:spcBef>
                <a:spcPts val="1000"/>
              </a:spcBef>
              <a:spcAft>
                <a:spcPts val="0"/>
              </a:spcAft>
              <a:buClr>
                <a:schemeClr val="dk1"/>
              </a:buClr>
              <a:buSzPts val="2800"/>
              <a:buChar char="•"/>
            </a:pPr>
            <a:r>
              <a:rPr lang="en-CA"/>
              <a:t>He says </a:t>
            </a:r>
            <a:r>
              <a:rPr i="1" lang="en-CA"/>
              <a:t>Braid</a:t>
            </a:r>
            <a:r>
              <a:rPr lang="en-CA"/>
              <a:t> has prose “like a wordy fortune cookie” and </a:t>
            </a:r>
            <a:r>
              <a:rPr i="1" lang="en-CA"/>
              <a:t>Flower’s</a:t>
            </a:r>
            <a:r>
              <a:rPr lang="en-CA"/>
              <a:t> main theme about a balance of ecological existence is as simplified as a Hallmark Greeting Card—ouch!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 type="body"/>
          </p:nvPr>
        </p:nvSpPr>
        <p:spPr>
          <a:xfrm>
            <a:off x="494269" y="1551963"/>
            <a:ext cx="11409407" cy="4593464"/>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900"/>
              <a:buChar char="•"/>
            </a:pPr>
            <a:r>
              <a:rPr b="1" lang="en-CA" sz="2900"/>
              <a:t>Of course there are many flaws with Ebert’s argument which is largely based on the whole “interactivity” of VG’s. </a:t>
            </a:r>
            <a:endParaRPr/>
          </a:p>
          <a:p>
            <a:pPr indent="-228600" lvl="1" marL="685800" rtl="0" algn="l">
              <a:lnSpc>
                <a:spcPct val="90000"/>
              </a:lnSpc>
              <a:spcBef>
                <a:spcPts val="500"/>
              </a:spcBef>
              <a:spcAft>
                <a:spcPts val="0"/>
              </a:spcAft>
              <a:buClr>
                <a:schemeClr val="dk1"/>
              </a:buClr>
              <a:buSzPts val="2900"/>
              <a:buChar char="•"/>
            </a:pPr>
            <a:r>
              <a:rPr b="1" lang="en-CA" sz="2900"/>
              <a:t>Is not the creative design of what is or is not interactive in a given medium an artistic expression - telling what someone can or can not do within the form itself while presenting them still an expression of creativity and imagination?</a:t>
            </a:r>
            <a:endParaRPr/>
          </a:p>
          <a:p>
            <a:pPr indent="-228600" lvl="1" marL="685800" rtl="0" algn="l">
              <a:lnSpc>
                <a:spcPct val="90000"/>
              </a:lnSpc>
              <a:spcBef>
                <a:spcPts val="500"/>
              </a:spcBef>
              <a:spcAft>
                <a:spcPts val="0"/>
              </a:spcAft>
              <a:buClr>
                <a:schemeClr val="dk1"/>
              </a:buClr>
              <a:buSzPts val="2900"/>
              <a:buChar char="•"/>
            </a:pPr>
            <a:r>
              <a:rPr b="1" lang="en-CA" sz="2900"/>
              <a:t>Where is it written that interacting with something automatically disqualifies it from being art? Especially when "art" is a relative, ever-re-defining term in the first place? </a:t>
            </a:r>
            <a:endParaRPr b="1" sz="2900"/>
          </a:p>
          <a:p>
            <a:pPr indent="-228600" lvl="1" marL="685800" rtl="0" algn="l">
              <a:lnSpc>
                <a:spcPct val="90000"/>
              </a:lnSpc>
              <a:spcBef>
                <a:spcPts val="500"/>
              </a:spcBef>
              <a:spcAft>
                <a:spcPts val="0"/>
              </a:spcAft>
              <a:buClr>
                <a:schemeClr val="dk1"/>
              </a:buClr>
              <a:buSzPts val="2900"/>
              <a:buChar char="•"/>
            </a:pPr>
            <a:r>
              <a:rPr b="1" lang="en-CA" sz="2900"/>
              <a:t>Should we not judge relative to one's own medium instead of compared to others?</a:t>
            </a:r>
            <a:endParaRPr b="1" sz="2900"/>
          </a:p>
        </p:txBody>
      </p:sp>
      <p:sp>
        <p:nvSpPr>
          <p:cNvPr id="180" name="Google Shape;180;p25"/>
          <p:cNvSpPr txBox="1"/>
          <p:nvPr/>
        </p:nvSpPr>
        <p:spPr>
          <a:xfrm>
            <a:off x="0" y="398076"/>
            <a:ext cx="7076303" cy="771696"/>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But let’s </a:t>
            </a:r>
            <a:r>
              <a:rPr b="1" i="1" lang="en-CA" sz="4400">
                <a:solidFill>
                  <a:schemeClr val="lt1"/>
                </a:solidFill>
                <a:latin typeface="Calibri"/>
                <a:ea typeface="Calibri"/>
                <a:cs typeface="Calibri"/>
                <a:sym typeface="Calibri"/>
              </a:rPr>
              <a:t>really</a:t>
            </a:r>
            <a:r>
              <a:rPr b="1" lang="en-CA" sz="4400">
                <a:solidFill>
                  <a:schemeClr val="lt1"/>
                </a:solidFill>
                <a:latin typeface="Calibri"/>
                <a:ea typeface="Calibri"/>
                <a:cs typeface="Calibri"/>
                <a:sym typeface="Calibri"/>
              </a:rPr>
              <a:t> consider this (again):</a:t>
            </a:r>
            <a:endParaRPr b="1" sz="44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nvSpPr>
        <p:spPr>
          <a:xfrm>
            <a:off x="0" y="245693"/>
            <a:ext cx="8344930" cy="94171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1" lang="en-CA" sz="4400">
                <a:solidFill>
                  <a:schemeClr val="lt1"/>
                </a:solidFill>
                <a:latin typeface="Calibri"/>
                <a:ea typeface="Calibri"/>
                <a:cs typeface="Calibri"/>
                <a:sym typeface="Calibri"/>
              </a:rPr>
              <a:t>But the </a:t>
            </a:r>
            <a:r>
              <a:rPr b="1" i="1" lang="en-CA" sz="4400">
                <a:solidFill>
                  <a:schemeClr val="lt1"/>
                </a:solidFill>
                <a:latin typeface="Calibri"/>
                <a:ea typeface="Calibri"/>
                <a:cs typeface="Calibri"/>
                <a:sym typeface="Calibri"/>
              </a:rPr>
              <a:t>real</a:t>
            </a:r>
            <a:r>
              <a:rPr b="1" lang="en-CA" sz="4400">
                <a:solidFill>
                  <a:schemeClr val="lt1"/>
                </a:solidFill>
                <a:latin typeface="Calibri"/>
                <a:ea typeface="Calibri"/>
                <a:cs typeface="Calibri"/>
                <a:sym typeface="Calibri"/>
              </a:rPr>
              <a:t> problem is VG  Culture…</a:t>
            </a:r>
            <a:endParaRPr b="1" sz="4400">
              <a:solidFill>
                <a:schemeClr val="lt1"/>
              </a:solidFill>
              <a:latin typeface="Calibri"/>
              <a:ea typeface="Calibri"/>
              <a:cs typeface="Calibri"/>
              <a:sym typeface="Calibri"/>
            </a:endParaRPr>
          </a:p>
        </p:txBody>
      </p:sp>
      <p:pic>
        <p:nvPicPr>
          <p:cNvPr id="186" name="Google Shape;186;p26"/>
          <p:cNvPicPr preferRelativeResize="0"/>
          <p:nvPr/>
        </p:nvPicPr>
        <p:blipFill rotWithShape="1">
          <a:blip r:embed="rId3">
            <a:alphaModFix/>
          </a:blip>
          <a:srcRect b="0" l="0" r="0" t="0"/>
          <a:stretch/>
        </p:blipFill>
        <p:spPr>
          <a:xfrm>
            <a:off x="345259" y="1339792"/>
            <a:ext cx="7758506" cy="3078442"/>
          </a:xfrm>
          <a:prstGeom prst="rect">
            <a:avLst/>
          </a:prstGeom>
          <a:noFill/>
          <a:ln cap="flat" cmpd="sng" w="12700">
            <a:solidFill>
              <a:schemeClr val="dk1"/>
            </a:solidFill>
            <a:prstDash val="solid"/>
            <a:round/>
            <a:headEnd len="sm" w="sm" type="none"/>
            <a:tailEnd len="sm" w="sm" type="none"/>
          </a:ln>
        </p:spPr>
      </p:pic>
      <p:pic>
        <p:nvPicPr>
          <p:cNvPr id="187" name="Google Shape;187;p26"/>
          <p:cNvPicPr preferRelativeResize="0"/>
          <p:nvPr/>
        </p:nvPicPr>
        <p:blipFill rotWithShape="1">
          <a:blip r:embed="rId4">
            <a:alphaModFix/>
          </a:blip>
          <a:srcRect b="0" l="0" r="0" t="0"/>
          <a:stretch/>
        </p:blipFill>
        <p:spPr>
          <a:xfrm>
            <a:off x="3470070" y="4723001"/>
            <a:ext cx="8428813" cy="1827795"/>
          </a:xfrm>
          <a:prstGeom prst="rect">
            <a:avLst/>
          </a:prstGeom>
          <a:noFill/>
          <a:ln cap="flat" cmpd="sng" w="9525">
            <a:solidFill>
              <a:schemeClr val="dk1"/>
            </a:solidFill>
            <a:prstDash val="solid"/>
            <a:round/>
            <a:headEnd len="sm" w="sm" type="none"/>
            <a:tailEnd len="sm" w="sm" type="none"/>
          </a:ln>
        </p:spPr>
      </p:pic>
      <p:sp>
        <p:nvSpPr>
          <p:cNvPr id="188" name="Google Shape;188;p26"/>
          <p:cNvSpPr txBox="1"/>
          <p:nvPr/>
        </p:nvSpPr>
        <p:spPr>
          <a:xfrm>
            <a:off x="8543287" y="310392"/>
            <a:ext cx="3355596" cy="378565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2400">
                <a:solidFill>
                  <a:srgbClr val="FFFF00"/>
                </a:solidFill>
                <a:latin typeface="Calibri"/>
                <a:ea typeface="Calibri"/>
                <a:cs typeface="Calibri"/>
                <a:sym typeface="Calibri"/>
              </a:rPr>
              <a:t>Put simply:  Video games will progress as a medium and be taken seriously when the culture itself doesn’t shout down, dox, or death threaten its critics/community—plain and simple.  For example…</a:t>
            </a:r>
            <a:endParaRPr b="1" sz="2400">
              <a:solidFill>
                <a:srgbClr val="FFFF00"/>
              </a:solidFill>
              <a:latin typeface="Calibri"/>
              <a:ea typeface="Calibri"/>
              <a:cs typeface="Calibri"/>
              <a:sym typeface="Calibri"/>
            </a:endParaRPr>
          </a:p>
        </p:txBody>
      </p:sp>
      <p:sp>
        <p:nvSpPr>
          <p:cNvPr id="189" name="Google Shape;189;p26"/>
          <p:cNvSpPr txBox="1"/>
          <p:nvPr/>
        </p:nvSpPr>
        <p:spPr>
          <a:xfrm>
            <a:off x="900495" y="5007434"/>
            <a:ext cx="145552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5"/>
              </a:rPr>
              <a:t>Videogames Aren't Art* - Digital Polyphony</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95" name="Google Shape;195;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96" name="Google Shape;196;p27"/>
          <p:cNvPicPr preferRelativeResize="0"/>
          <p:nvPr/>
        </p:nvPicPr>
        <p:blipFill rotWithShape="1">
          <a:blip r:embed="rId3">
            <a:alphaModFix/>
          </a:blip>
          <a:srcRect b="0" l="0" r="0" t="0"/>
          <a:stretch/>
        </p:blipFill>
        <p:spPr>
          <a:xfrm>
            <a:off x="0" y="0"/>
            <a:ext cx="11858625" cy="3067050"/>
          </a:xfrm>
          <a:prstGeom prst="rect">
            <a:avLst/>
          </a:prstGeom>
          <a:noFill/>
          <a:ln>
            <a:noFill/>
          </a:ln>
        </p:spPr>
      </p:pic>
      <p:pic>
        <p:nvPicPr>
          <p:cNvPr id="197" name="Google Shape;197;p27"/>
          <p:cNvPicPr preferRelativeResize="0"/>
          <p:nvPr/>
        </p:nvPicPr>
        <p:blipFill rotWithShape="1">
          <a:blip r:embed="rId4">
            <a:alphaModFix/>
          </a:blip>
          <a:srcRect b="0" l="0" r="0" t="0"/>
          <a:stretch/>
        </p:blipFill>
        <p:spPr>
          <a:xfrm>
            <a:off x="0" y="3067050"/>
            <a:ext cx="5505450" cy="2305050"/>
          </a:xfrm>
          <a:prstGeom prst="rect">
            <a:avLst/>
          </a:prstGeom>
          <a:noFill/>
          <a:ln>
            <a:noFill/>
          </a:ln>
        </p:spPr>
      </p:pic>
      <p:pic>
        <p:nvPicPr>
          <p:cNvPr id="198" name="Google Shape;198;p27"/>
          <p:cNvPicPr preferRelativeResize="0"/>
          <p:nvPr/>
        </p:nvPicPr>
        <p:blipFill rotWithShape="1">
          <a:blip r:embed="rId5">
            <a:alphaModFix/>
          </a:blip>
          <a:srcRect b="0" l="0" r="0" t="0"/>
          <a:stretch/>
        </p:blipFill>
        <p:spPr>
          <a:xfrm>
            <a:off x="4029075" y="2932113"/>
            <a:ext cx="7829550" cy="819150"/>
          </a:xfrm>
          <a:prstGeom prst="rect">
            <a:avLst/>
          </a:prstGeom>
          <a:noFill/>
          <a:ln cap="flat" cmpd="sng" w="9525">
            <a:solidFill>
              <a:schemeClr val="dk1"/>
            </a:solidFill>
            <a:prstDash val="solid"/>
            <a:round/>
            <a:headEnd len="sm" w="sm" type="none"/>
            <a:tailEnd len="sm" w="sm" type="none"/>
          </a:ln>
        </p:spPr>
      </p:pic>
      <p:pic>
        <p:nvPicPr>
          <p:cNvPr id="199" name="Google Shape;199;p27"/>
          <p:cNvPicPr preferRelativeResize="0"/>
          <p:nvPr/>
        </p:nvPicPr>
        <p:blipFill rotWithShape="1">
          <a:blip r:embed="rId6">
            <a:alphaModFix/>
          </a:blip>
          <a:srcRect b="0" l="0" r="0" t="0"/>
          <a:stretch/>
        </p:blipFill>
        <p:spPr>
          <a:xfrm>
            <a:off x="5387546" y="4497320"/>
            <a:ext cx="6728254" cy="2456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idx="1" type="body"/>
          </p:nvPr>
        </p:nvSpPr>
        <p:spPr>
          <a:xfrm>
            <a:off x="494269" y="1682579"/>
            <a:ext cx="7349437" cy="4001529"/>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lang="en-CA" sz="3200"/>
              <a:t>After publishing his original argument, Ebert changes his mind a few months later and seemed more open to the potential that VGs may become sophisticated art at a later date. His major admission: “I should not have written that entry without being more familiar with the actual experience of video games.” </a:t>
            </a:r>
            <a:endParaRPr/>
          </a:p>
          <a:p>
            <a:pPr indent="-228600" lvl="0" marL="228600" rtl="0" algn="l">
              <a:lnSpc>
                <a:spcPct val="90000"/>
              </a:lnSpc>
              <a:spcBef>
                <a:spcPts val="1000"/>
              </a:spcBef>
              <a:spcAft>
                <a:spcPts val="0"/>
              </a:spcAft>
              <a:buClr>
                <a:schemeClr val="dk1"/>
              </a:buClr>
              <a:buSzPct val="100000"/>
              <a:buChar char="•"/>
            </a:pPr>
            <a:r>
              <a:rPr lang="en-CA" sz="3200"/>
              <a:t>Again the article is an interesting read.</a:t>
            </a:r>
            <a:endParaRPr sz="3200"/>
          </a:p>
        </p:txBody>
      </p:sp>
      <p:sp>
        <p:nvSpPr>
          <p:cNvPr id="205" name="Google Shape;205;p28"/>
          <p:cNvSpPr txBox="1"/>
          <p:nvPr/>
        </p:nvSpPr>
        <p:spPr>
          <a:xfrm>
            <a:off x="0" y="398076"/>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But back to Ebert…</a:t>
            </a:r>
            <a:endParaRPr b="1" sz="4400">
              <a:solidFill>
                <a:schemeClr val="lt1"/>
              </a:solidFill>
              <a:latin typeface="Calibri"/>
              <a:ea typeface="Calibri"/>
              <a:cs typeface="Calibri"/>
              <a:sym typeface="Calibri"/>
            </a:endParaRPr>
          </a:p>
        </p:txBody>
      </p:sp>
      <p:pic>
        <p:nvPicPr>
          <p:cNvPr id="206" name="Google Shape;206;p28"/>
          <p:cNvPicPr preferRelativeResize="0"/>
          <p:nvPr/>
        </p:nvPicPr>
        <p:blipFill rotWithShape="1">
          <a:blip r:embed="rId3">
            <a:alphaModFix/>
          </a:blip>
          <a:srcRect b="0" l="0" r="0" t="0"/>
          <a:stretch/>
        </p:blipFill>
        <p:spPr>
          <a:xfrm>
            <a:off x="7843706" y="1682579"/>
            <a:ext cx="4286250" cy="3638550"/>
          </a:xfrm>
          <a:prstGeom prst="rect">
            <a:avLst/>
          </a:prstGeom>
          <a:noFill/>
          <a:ln>
            <a:noFill/>
          </a:ln>
        </p:spPr>
      </p:pic>
      <p:sp>
        <p:nvSpPr>
          <p:cNvPr id="207" name="Google Shape;207;p28"/>
          <p:cNvSpPr txBox="1"/>
          <p:nvPr/>
        </p:nvSpPr>
        <p:spPr>
          <a:xfrm>
            <a:off x="5633206" y="5873749"/>
            <a:ext cx="442099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4"/>
              </a:rPr>
              <a:t>Okay, kids, play on my lawn | Roger Ebert's Journal | Roger Ebert</a:t>
            </a:r>
            <a:endParaRPr sz="1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Why comparing Metroid Prime to Citizen Kane is ludicrous photo" id="212" name="Google Shape;212;p29">
            <a:hlinkClick r:id="rId3"/>
          </p:cNvPr>
          <p:cNvPicPr preferRelativeResize="0"/>
          <p:nvPr/>
        </p:nvPicPr>
        <p:blipFill rotWithShape="1">
          <a:blip r:embed="rId4">
            <a:alphaModFix/>
          </a:blip>
          <a:srcRect b="0" l="0" r="0" t="0"/>
          <a:stretch/>
        </p:blipFill>
        <p:spPr>
          <a:xfrm>
            <a:off x="0" y="33867"/>
            <a:ext cx="12192000" cy="6824133"/>
          </a:xfrm>
          <a:prstGeom prst="rect">
            <a:avLst/>
          </a:prstGeom>
          <a:noFill/>
          <a:ln>
            <a:noFill/>
          </a:ln>
        </p:spPr>
      </p:pic>
      <p:sp>
        <p:nvSpPr>
          <p:cNvPr id="213" name="Google Shape;213;p29"/>
          <p:cNvSpPr txBox="1"/>
          <p:nvPr/>
        </p:nvSpPr>
        <p:spPr>
          <a:xfrm>
            <a:off x="0" y="5657671"/>
            <a:ext cx="12192000" cy="1200329"/>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2400">
                <a:solidFill>
                  <a:schemeClr val="lt1"/>
                </a:solidFill>
                <a:latin typeface="Arial"/>
                <a:ea typeface="Arial"/>
                <a:cs typeface="Arial"/>
                <a:sym typeface="Arial"/>
              </a:rPr>
              <a:t>In 2009, Michael Thomsen from IGN wrote a lengthy essay passionately claiming that </a:t>
            </a:r>
            <a:r>
              <a:rPr b="1" i="1" lang="en-CA" sz="2400">
                <a:solidFill>
                  <a:schemeClr val="lt1"/>
                </a:solidFill>
                <a:latin typeface="Arial"/>
                <a:ea typeface="Arial"/>
                <a:cs typeface="Arial"/>
                <a:sym typeface="Arial"/>
              </a:rPr>
              <a:t>Metroid Prime</a:t>
            </a:r>
            <a:r>
              <a:rPr b="1" lang="en-CA" sz="2400">
                <a:solidFill>
                  <a:schemeClr val="lt1"/>
                </a:solidFill>
                <a:latin typeface="Arial"/>
                <a:ea typeface="Arial"/>
                <a:cs typeface="Arial"/>
                <a:sym typeface="Arial"/>
              </a:rPr>
              <a:t> is the </a:t>
            </a:r>
            <a:r>
              <a:rPr b="1" i="1" lang="en-CA" sz="2400">
                <a:solidFill>
                  <a:schemeClr val="lt1"/>
                </a:solidFill>
                <a:latin typeface="Arial"/>
                <a:ea typeface="Arial"/>
                <a:cs typeface="Arial"/>
                <a:sym typeface="Arial"/>
              </a:rPr>
              <a:t>Citizen Kane</a:t>
            </a:r>
            <a:r>
              <a:rPr b="1" lang="en-CA" sz="2400">
                <a:solidFill>
                  <a:schemeClr val="lt1"/>
                </a:solidFill>
                <a:latin typeface="Arial"/>
                <a:ea typeface="Arial"/>
                <a:cs typeface="Arial"/>
                <a:sym typeface="Arial"/>
              </a:rPr>
              <a:t> of games. He even discussed this viewpoint on ABC news. </a:t>
            </a:r>
            <a:endParaRPr/>
          </a:p>
        </p:txBody>
      </p:sp>
      <p:sp>
        <p:nvSpPr>
          <p:cNvPr id="214" name="Google Shape;214;p29"/>
          <p:cNvSpPr txBox="1"/>
          <p:nvPr/>
        </p:nvSpPr>
        <p:spPr>
          <a:xfrm>
            <a:off x="0" y="0"/>
            <a:ext cx="8001000" cy="3762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5"/>
              </a:rPr>
              <a:t>Destructoid - Why comparing Metroid Prime to Citizen Kane is ludicrous</a:t>
            </a:r>
            <a:endParaRPr sz="1800">
              <a:solidFill>
                <a:schemeClr val="dk1"/>
              </a:solidFill>
              <a:latin typeface="Arial"/>
              <a:ea typeface="Arial"/>
              <a:cs typeface="Arial"/>
              <a:sym typeface="Arial"/>
            </a:endParaRPr>
          </a:p>
        </p:txBody>
      </p:sp>
      <p:sp>
        <p:nvSpPr>
          <p:cNvPr id="215" name="Google Shape;215;p29"/>
          <p:cNvSpPr txBox="1"/>
          <p:nvPr/>
        </p:nvSpPr>
        <p:spPr>
          <a:xfrm>
            <a:off x="8732108" y="3313731"/>
            <a:ext cx="3459892" cy="1754326"/>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1800">
                <a:solidFill>
                  <a:schemeClr val="lt1"/>
                </a:solidFill>
                <a:latin typeface="Arial"/>
                <a:ea typeface="Arial"/>
                <a:cs typeface="Arial"/>
                <a:sym typeface="Arial"/>
              </a:rPr>
              <a:t>Although many gamers feel games have achieved high art (ie: </a:t>
            </a:r>
            <a:r>
              <a:rPr b="1" i="1" lang="en-CA" sz="1800">
                <a:solidFill>
                  <a:schemeClr val="lt1"/>
                </a:solidFill>
                <a:latin typeface="Arial"/>
                <a:ea typeface="Arial"/>
                <a:cs typeface="Arial"/>
                <a:sym typeface="Arial"/>
              </a:rPr>
              <a:t>Bioshock, Portal, The Last of Us</a:t>
            </a:r>
            <a:r>
              <a:rPr b="1" lang="en-CA" sz="1800">
                <a:solidFill>
                  <a:schemeClr val="lt1"/>
                </a:solidFill>
                <a:latin typeface="Arial"/>
                <a:ea typeface="Arial"/>
                <a:cs typeface="Arial"/>
                <a:sym typeface="Arial"/>
              </a:rPr>
              <a:t>), some (see above link) feel </a:t>
            </a:r>
            <a:r>
              <a:rPr b="1" i="1" lang="en-CA" sz="1800">
                <a:solidFill>
                  <a:schemeClr val="lt1"/>
                </a:solidFill>
                <a:latin typeface="Arial"/>
                <a:ea typeface="Arial"/>
                <a:cs typeface="Arial"/>
                <a:sym typeface="Arial"/>
              </a:rPr>
              <a:t>Metroid Prime</a:t>
            </a:r>
            <a:r>
              <a:rPr b="1" lang="en-CA" sz="1800">
                <a:solidFill>
                  <a:schemeClr val="lt1"/>
                </a:solidFill>
                <a:latin typeface="Arial"/>
                <a:ea typeface="Arial"/>
                <a:cs typeface="Arial"/>
                <a:sym typeface="Arial"/>
              </a:rPr>
              <a:t> is not </a:t>
            </a:r>
            <a:r>
              <a:rPr b="1" i="1" lang="en-CA" sz="1800">
                <a:solidFill>
                  <a:schemeClr val="lt1"/>
                </a:solidFill>
                <a:latin typeface="Arial"/>
                <a:ea typeface="Arial"/>
                <a:cs typeface="Arial"/>
                <a:sym typeface="Arial"/>
              </a:rPr>
              <a:t>that </a:t>
            </a:r>
            <a:r>
              <a:rPr b="1" lang="en-CA" sz="1800">
                <a:solidFill>
                  <a:schemeClr val="lt1"/>
                </a:solidFill>
                <a:latin typeface="Arial"/>
                <a:ea typeface="Arial"/>
                <a:cs typeface="Arial"/>
                <a:sym typeface="Arial"/>
              </a:rPr>
              <a:t>specific game.</a:t>
            </a:r>
            <a:endParaRPr b="1" sz="1800">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617839" y="208606"/>
            <a:ext cx="8204886" cy="34332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CA" sz="2000"/>
              <a:t>http://ca.askmen.com/top_10/videogame/top-10-video-games-that-approach-art.html</a:t>
            </a:r>
            <a:r>
              <a:rPr lang="en-CA" sz="3200"/>
              <a:t> </a:t>
            </a:r>
            <a:endParaRPr/>
          </a:p>
        </p:txBody>
      </p:sp>
      <p:sp>
        <p:nvSpPr>
          <p:cNvPr id="221" name="Google Shape;221;p30"/>
          <p:cNvSpPr txBox="1"/>
          <p:nvPr>
            <p:ph idx="1" type="body"/>
          </p:nvPr>
        </p:nvSpPr>
        <p:spPr>
          <a:xfrm>
            <a:off x="749643" y="936024"/>
            <a:ext cx="8229600" cy="5029200"/>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i="1" lang="en-CA"/>
              <a:t>#10: Rez HD</a:t>
            </a:r>
            <a:r>
              <a:rPr lang="en-CA"/>
              <a:t> (Xbox 360)</a:t>
            </a:r>
            <a:endParaRPr/>
          </a:p>
          <a:p>
            <a:pPr indent="-228600" lvl="0" marL="228600" rtl="0" algn="l">
              <a:lnSpc>
                <a:spcPct val="80000"/>
              </a:lnSpc>
              <a:spcBef>
                <a:spcPts val="1000"/>
              </a:spcBef>
              <a:spcAft>
                <a:spcPts val="0"/>
              </a:spcAft>
              <a:buClr>
                <a:schemeClr val="dk1"/>
              </a:buClr>
              <a:buSzPts val="2800"/>
              <a:buChar char="•"/>
            </a:pPr>
            <a:r>
              <a:rPr lang="en-CA"/>
              <a:t>#9: </a:t>
            </a:r>
            <a:r>
              <a:rPr i="1" lang="en-CA"/>
              <a:t>FF7 </a:t>
            </a:r>
            <a:r>
              <a:rPr lang="en-CA"/>
              <a:t>(PS1)</a:t>
            </a:r>
            <a:endParaRPr/>
          </a:p>
          <a:p>
            <a:pPr indent="-228600" lvl="0" marL="228600" rtl="0" algn="l">
              <a:lnSpc>
                <a:spcPct val="80000"/>
              </a:lnSpc>
              <a:spcBef>
                <a:spcPts val="1000"/>
              </a:spcBef>
              <a:spcAft>
                <a:spcPts val="0"/>
              </a:spcAft>
              <a:buClr>
                <a:schemeClr val="dk1"/>
              </a:buClr>
              <a:buSzPts val="2800"/>
              <a:buChar char="•"/>
            </a:pPr>
            <a:r>
              <a:rPr lang="en-CA"/>
              <a:t>#8: </a:t>
            </a:r>
            <a:r>
              <a:rPr i="1" lang="en-CA"/>
              <a:t>Flower</a:t>
            </a:r>
            <a:r>
              <a:rPr lang="en-CA"/>
              <a:t> (PS1)</a:t>
            </a:r>
            <a:endParaRPr/>
          </a:p>
          <a:p>
            <a:pPr indent="-228600" lvl="0" marL="228600" rtl="0" algn="l">
              <a:lnSpc>
                <a:spcPct val="80000"/>
              </a:lnSpc>
              <a:spcBef>
                <a:spcPts val="1000"/>
              </a:spcBef>
              <a:spcAft>
                <a:spcPts val="0"/>
              </a:spcAft>
              <a:buClr>
                <a:schemeClr val="dk1"/>
              </a:buClr>
              <a:buSzPts val="2800"/>
              <a:buChar char="•"/>
            </a:pPr>
            <a:r>
              <a:rPr lang="en-CA"/>
              <a:t>#7: </a:t>
            </a:r>
            <a:r>
              <a:rPr i="1" lang="en-CA"/>
              <a:t>Portal</a:t>
            </a:r>
            <a:r>
              <a:rPr lang="en-CA"/>
              <a:t> (various)</a:t>
            </a:r>
            <a:endParaRPr/>
          </a:p>
          <a:p>
            <a:pPr indent="-228600" lvl="0" marL="228600" rtl="0" algn="l">
              <a:lnSpc>
                <a:spcPct val="80000"/>
              </a:lnSpc>
              <a:spcBef>
                <a:spcPts val="1000"/>
              </a:spcBef>
              <a:spcAft>
                <a:spcPts val="0"/>
              </a:spcAft>
              <a:buClr>
                <a:schemeClr val="dk1"/>
              </a:buClr>
              <a:buSzPts val="2800"/>
              <a:buChar char="•"/>
            </a:pPr>
            <a:r>
              <a:rPr lang="en-CA"/>
              <a:t>#6: </a:t>
            </a:r>
            <a:r>
              <a:rPr i="1" lang="en-CA"/>
              <a:t>Braid</a:t>
            </a:r>
            <a:r>
              <a:rPr lang="en-CA"/>
              <a:t> (Xbox Live)</a:t>
            </a:r>
            <a:endParaRPr/>
          </a:p>
          <a:p>
            <a:pPr indent="-228600" lvl="0" marL="228600" rtl="0" algn="l">
              <a:lnSpc>
                <a:spcPct val="80000"/>
              </a:lnSpc>
              <a:spcBef>
                <a:spcPts val="1000"/>
              </a:spcBef>
              <a:spcAft>
                <a:spcPts val="0"/>
              </a:spcAft>
              <a:buClr>
                <a:schemeClr val="dk1"/>
              </a:buClr>
              <a:buSzPts val="2800"/>
              <a:buChar char="•"/>
            </a:pPr>
            <a:r>
              <a:rPr lang="en-CA"/>
              <a:t>#5: </a:t>
            </a:r>
            <a:r>
              <a:rPr i="1" lang="en-CA"/>
              <a:t>Bioshock</a:t>
            </a:r>
            <a:r>
              <a:rPr lang="en-CA"/>
              <a:t> (Xbox 360)</a:t>
            </a:r>
            <a:endParaRPr/>
          </a:p>
          <a:p>
            <a:pPr indent="-228600" lvl="0" marL="228600" rtl="0" algn="l">
              <a:lnSpc>
                <a:spcPct val="80000"/>
              </a:lnSpc>
              <a:spcBef>
                <a:spcPts val="1000"/>
              </a:spcBef>
              <a:spcAft>
                <a:spcPts val="0"/>
              </a:spcAft>
              <a:buClr>
                <a:schemeClr val="dk1"/>
              </a:buClr>
              <a:buSzPts val="2800"/>
              <a:buChar char="•"/>
            </a:pPr>
            <a:r>
              <a:rPr lang="en-CA"/>
              <a:t>#4: </a:t>
            </a:r>
            <a:r>
              <a:rPr i="1" lang="en-CA"/>
              <a:t>Grim Fandango</a:t>
            </a:r>
            <a:r>
              <a:rPr lang="en-CA"/>
              <a:t> (Windows)</a:t>
            </a:r>
            <a:endParaRPr/>
          </a:p>
          <a:p>
            <a:pPr indent="-228600" lvl="0" marL="228600" rtl="0" algn="l">
              <a:lnSpc>
                <a:spcPct val="80000"/>
              </a:lnSpc>
              <a:spcBef>
                <a:spcPts val="1000"/>
              </a:spcBef>
              <a:spcAft>
                <a:spcPts val="0"/>
              </a:spcAft>
              <a:buClr>
                <a:schemeClr val="dk1"/>
              </a:buClr>
              <a:buSzPts val="2800"/>
              <a:buChar char="•"/>
            </a:pPr>
            <a:r>
              <a:rPr lang="en-CA"/>
              <a:t>#3:</a:t>
            </a:r>
            <a:r>
              <a:rPr i="1" lang="en-CA"/>
              <a:t>Okami</a:t>
            </a:r>
            <a:r>
              <a:rPr lang="en-CA"/>
              <a:t> (PS2, Wii)</a:t>
            </a:r>
            <a:endParaRPr/>
          </a:p>
          <a:p>
            <a:pPr indent="-228600" lvl="0" marL="228600" rtl="0" algn="l">
              <a:lnSpc>
                <a:spcPct val="80000"/>
              </a:lnSpc>
              <a:spcBef>
                <a:spcPts val="1000"/>
              </a:spcBef>
              <a:spcAft>
                <a:spcPts val="0"/>
              </a:spcAft>
              <a:buClr>
                <a:schemeClr val="dk1"/>
              </a:buClr>
              <a:buSzPts val="2800"/>
              <a:buChar char="•"/>
            </a:pPr>
            <a:r>
              <a:rPr lang="en-CA"/>
              <a:t>#2: MGS: 4 (PS3)</a:t>
            </a:r>
            <a:endParaRPr/>
          </a:p>
          <a:p>
            <a:pPr indent="-228600" lvl="0" marL="228600" rtl="0" algn="l">
              <a:lnSpc>
                <a:spcPct val="80000"/>
              </a:lnSpc>
              <a:spcBef>
                <a:spcPts val="1000"/>
              </a:spcBef>
              <a:spcAft>
                <a:spcPts val="0"/>
              </a:spcAft>
              <a:buClr>
                <a:schemeClr val="dk1"/>
              </a:buClr>
              <a:buSzPts val="2800"/>
              <a:buChar char="•"/>
            </a:pPr>
            <a:r>
              <a:rPr lang="en-CA"/>
              <a:t>#1: </a:t>
            </a:r>
            <a:r>
              <a:rPr i="1" lang="en-CA"/>
              <a:t>Shadow of the Colossus</a:t>
            </a:r>
            <a:r>
              <a:rPr lang="en-CA"/>
              <a:t> (PS2)</a:t>
            </a:r>
            <a:endParaRPr/>
          </a:p>
          <a:p>
            <a:pPr indent="-50800" lvl="0" marL="228600" rtl="0" algn="l">
              <a:lnSpc>
                <a:spcPct val="80000"/>
              </a:lnSpc>
              <a:spcBef>
                <a:spcPts val="1000"/>
              </a:spcBef>
              <a:spcAft>
                <a:spcPts val="0"/>
              </a:spcAft>
              <a:buClr>
                <a:schemeClr val="dk1"/>
              </a:buClr>
              <a:buSzPts val="2800"/>
              <a:buNone/>
            </a:pPr>
            <a:r>
              <a:t/>
            </a:r>
            <a:endParaRPr/>
          </a:p>
        </p:txBody>
      </p:sp>
      <p:sp>
        <p:nvSpPr>
          <p:cNvPr id="222" name="Google Shape;222;p30"/>
          <p:cNvSpPr txBox="1"/>
          <p:nvPr/>
        </p:nvSpPr>
        <p:spPr>
          <a:xfrm>
            <a:off x="6890951" y="913370"/>
            <a:ext cx="5033319" cy="4185761"/>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2800">
                <a:solidFill>
                  <a:schemeClr val="lt1"/>
                </a:solidFill>
                <a:latin typeface="Arial"/>
                <a:ea typeface="Arial"/>
                <a:cs typeface="Arial"/>
                <a:sym typeface="Arial"/>
              </a:rPr>
              <a:t>Askmen.com may not be a credible source for video game criticism; however, their “top 10 games that approach art” list does have merit (2010). </a:t>
            </a:r>
            <a:r>
              <a:rPr b="1" lang="en-CA" sz="2800">
                <a:solidFill>
                  <a:srgbClr val="FFC000"/>
                </a:solidFill>
                <a:latin typeface="Arial"/>
                <a:ea typeface="Arial"/>
                <a:cs typeface="Arial"/>
                <a:sym typeface="Arial"/>
              </a:rPr>
              <a:t>Do you agree with these selections? </a:t>
            </a:r>
            <a:endParaRPr b="1" sz="2800">
              <a:solidFill>
                <a:srgbClr val="FFC000"/>
              </a:solidFill>
              <a:latin typeface="Arial"/>
              <a:ea typeface="Arial"/>
              <a:cs typeface="Arial"/>
              <a:sym typeface="Arial"/>
            </a:endParaRPr>
          </a:p>
          <a:p>
            <a:pPr indent="0" lvl="0" marL="0" marR="0" rtl="0" algn="l">
              <a:spcBef>
                <a:spcPts val="1400"/>
              </a:spcBef>
              <a:spcAft>
                <a:spcPts val="0"/>
              </a:spcAft>
              <a:buNone/>
            </a:pPr>
            <a:r>
              <a:rPr b="1" lang="en-CA" sz="2800">
                <a:solidFill>
                  <a:srgbClr val="9CC2E5"/>
                </a:solidFill>
                <a:latin typeface="Arial"/>
                <a:ea typeface="Arial"/>
                <a:cs typeface="Arial"/>
                <a:sym typeface="Arial"/>
              </a:rPr>
              <a:t>Recent adds could be GTAV, Journey, and Limbo.</a:t>
            </a:r>
            <a:endParaRPr b="1" sz="2800">
              <a:solidFill>
                <a:srgbClr val="9CC2E5"/>
              </a:solidFill>
              <a:latin typeface="Arial"/>
              <a:ea typeface="Arial"/>
              <a:cs typeface="Arial"/>
              <a:sym typeface="Arial"/>
            </a:endParaRPr>
          </a:p>
        </p:txBody>
      </p:sp>
      <p:sp>
        <p:nvSpPr>
          <p:cNvPr id="223" name="Google Shape;223;p30"/>
          <p:cNvSpPr txBox="1"/>
          <p:nvPr/>
        </p:nvSpPr>
        <p:spPr>
          <a:xfrm>
            <a:off x="1532238" y="6056925"/>
            <a:ext cx="10717427" cy="584775"/>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3200">
                <a:solidFill>
                  <a:schemeClr val="lt1"/>
                </a:solidFill>
                <a:latin typeface="Calibri"/>
                <a:ea typeface="Calibri"/>
                <a:cs typeface="Calibri"/>
                <a:sym typeface="Calibri"/>
              </a:rPr>
              <a:t>Let’s discuss indie Vs AAA production in the gaming industry….</a:t>
            </a:r>
            <a:endParaRPr b="1" sz="32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idx="1" type="body"/>
          </p:nvPr>
        </p:nvSpPr>
        <p:spPr>
          <a:xfrm>
            <a:off x="426309" y="1458098"/>
            <a:ext cx="8239897" cy="4735341"/>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a:t>Most video games are about action, fantasy or killing (be it zombies, soldiers, or goomas).</a:t>
            </a:r>
            <a:endParaRPr/>
          </a:p>
          <a:p>
            <a:pPr indent="-228600" lvl="0" marL="228600" rtl="0" algn="l">
              <a:lnSpc>
                <a:spcPct val="90000"/>
              </a:lnSpc>
              <a:spcBef>
                <a:spcPts val="1000"/>
              </a:spcBef>
              <a:spcAft>
                <a:spcPts val="0"/>
              </a:spcAft>
              <a:buClr>
                <a:schemeClr val="dk1"/>
              </a:buClr>
              <a:buSzPct val="100000"/>
              <a:buChar char="•"/>
            </a:pPr>
            <a:r>
              <a:rPr lang="en-CA"/>
              <a:t>These compare nicely to the ‘popcorn movies’ of the summer (ie: MARVEL). </a:t>
            </a:r>
            <a:endParaRPr/>
          </a:p>
          <a:p>
            <a:pPr indent="-228600" lvl="0" marL="228600" rtl="0" algn="l">
              <a:lnSpc>
                <a:spcPct val="90000"/>
              </a:lnSpc>
              <a:spcBef>
                <a:spcPts val="1000"/>
              </a:spcBef>
              <a:spcAft>
                <a:spcPts val="0"/>
              </a:spcAft>
              <a:buClr>
                <a:schemeClr val="dk1"/>
              </a:buClr>
              <a:buSzPct val="100000"/>
              <a:buChar char="•"/>
            </a:pPr>
            <a:r>
              <a:rPr lang="en-CA"/>
              <a:t>However, other mediums—novels, film, music, painting—have their fair share of works about The Human Condition:  "the characteristics, key events, and situations which compose the essentials of human existence, such as birth, growth, emotionality, aspiration, conflict, and mortality.” </a:t>
            </a:r>
            <a:endParaRPr/>
          </a:p>
          <a:p>
            <a:pPr indent="-228600" lvl="0" marL="228600" rtl="0" algn="l">
              <a:lnSpc>
                <a:spcPct val="90000"/>
              </a:lnSpc>
              <a:spcBef>
                <a:spcPts val="1000"/>
              </a:spcBef>
              <a:spcAft>
                <a:spcPts val="0"/>
              </a:spcAft>
              <a:buClr>
                <a:schemeClr val="dk1"/>
              </a:buClr>
              <a:buSzPct val="100000"/>
              <a:buChar char="•"/>
            </a:pPr>
            <a:r>
              <a:rPr lang="en-CA"/>
              <a:t>I’d also add love to this list! </a:t>
            </a:r>
            <a:endParaRPr/>
          </a:p>
          <a:p>
            <a:pPr indent="-228600" lvl="0" marL="228600" rtl="0" algn="l">
              <a:lnSpc>
                <a:spcPct val="90000"/>
              </a:lnSpc>
              <a:spcBef>
                <a:spcPts val="1000"/>
              </a:spcBef>
              <a:spcAft>
                <a:spcPts val="0"/>
              </a:spcAft>
              <a:buClr>
                <a:schemeClr val="dk1"/>
              </a:buClr>
              <a:buSzPct val="100000"/>
              <a:buChar char="•"/>
            </a:pPr>
            <a:r>
              <a:rPr lang="en-CA"/>
              <a:t>Are their any video games that tackle these themes in a meaningful way? </a:t>
            </a:r>
            <a:endParaRPr/>
          </a:p>
        </p:txBody>
      </p:sp>
      <p:sp>
        <p:nvSpPr>
          <p:cNvPr id="229" name="Google Shape;229;p31"/>
          <p:cNvSpPr txBox="1"/>
          <p:nvPr/>
        </p:nvSpPr>
        <p:spPr>
          <a:xfrm>
            <a:off x="0" y="290985"/>
            <a:ext cx="8213124" cy="89526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lang="en-CA" sz="5500">
                <a:solidFill>
                  <a:schemeClr val="lt1"/>
                </a:solidFill>
                <a:latin typeface="Calibri"/>
                <a:ea typeface="Calibri"/>
                <a:cs typeface="Calibri"/>
                <a:sym typeface="Calibri"/>
              </a:rPr>
              <a:t>The Human Condition</a:t>
            </a:r>
            <a:endParaRPr b="1" sz="5500">
              <a:solidFill>
                <a:schemeClr val="lt1"/>
              </a:solidFill>
              <a:latin typeface="Calibri"/>
              <a:ea typeface="Calibri"/>
              <a:cs typeface="Calibri"/>
              <a:sym typeface="Calibri"/>
            </a:endParaRPr>
          </a:p>
        </p:txBody>
      </p:sp>
      <p:pic>
        <p:nvPicPr>
          <p:cNvPr id="230" name="Google Shape;230;p31"/>
          <p:cNvPicPr preferRelativeResize="0"/>
          <p:nvPr/>
        </p:nvPicPr>
        <p:blipFill rotWithShape="1">
          <a:blip r:embed="rId3">
            <a:alphaModFix/>
          </a:blip>
          <a:srcRect b="0" l="0" r="0" t="0"/>
          <a:stretch/>
        </p:blipFill>
        <p:spPr>
          <a:xfrm>
            <a:off x="8773713" y="980302"/>
            <a:ext cx="3418287" cy="5070389"/>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idx="1" type="body"/>
          </p:nvPr>
        </p:nvSpPr>
        <p:spPr>
          <a:xfrm>
            <a:off x="560172" y="1496112"/>
            <a:ext cx="7941277" cy="491292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C00000"/>
              </a:buClr>
              <a:buSzPts val="3600"/>
              <a:buChar char="•"/>
            </a:pPr>
            <a:r>
              <a:rPr b="1" lang="en-CA" sz="3600">
                <a:solidFill>
                  <a:srgbClr val="C00000"/>
                </a:solidFill>
              </a:rPr>
              <a:t>High Culture: </a:t>
            </a:r>
            <a:r>
              <a:rPr lang="en-CA" sz="3600"/>
              <a:t>forms of expression that are “intrinsically” worthwhile.</a:t>
            </a:r>
            <a:endParaRPr/>
          </a:p>
          <a:p>
            <a:pPr indent="-228600" lvl="1" marL="685800" rtl="0" algn="l">
              <a:lnSpc>
                <a:spcPct val="90000"/>
              </a:lnSpc>
              <a:spcBef>
                <a:spcPts val="500"/>
              </a:spcBef>
              <a:spcAft>
                <a:spcPts val="0"/>
              </a:spcAft>
              <a:buClr>
                <a:schemeClr val="dk1"/>
              </a:buClr>
              <a:buSzPts val="2800"/>
              <a:buChar char="•"/>
            </a:pPr>
            <a:r>
              <a:rPr lang="en-CA" sz="2800"/>
              <a:t>Painting, Literature, Sculpture, classical music.</a:t>
            </a:r>
            <a:endParaRPr/>
          </a:p>
          <a:p>
            <a:pPr indent="-228600" lvl="0" marL="228600" rtl="0" algn="l">
              <a:lnSpc>
                <a:spcPct val="90000"/>
              </a:lnSpc>
              <a:spcBef>
                <a:spcPts val="1000"/>
              </a:spcBef>
              <a:spcAft>
                <a:spcPts val="0"/>
              </a:spcAft>
              <a:buClr>
                <a:srgbClr val="C00000"/>
              </a:buClr>
              <a:buSzPts val="3600"/>
              <a:buChar char="•"/>
            </a:pPr>
            <a:r>
              <a:rPr b="1" lang="en-CA" sz="3600">
                <a:solidFill>
                  <a:srgbClr val="C00000"/>
                </a:solidFill>
              </a:rPr>
              <a:t>Popular Culture: </a:t>
            </a:r>
            <a:r>
              <a:rPr lang="en-CA" sz="3600"/>
              <a:t>forms of expression enjoyed by the masses</a:t>
            </a:r>
            <a:endParaRPr/>
          </a:p>
          <a:p>
            <a:pPr indent="-228600" lvl="1" marL="685800" rtl="0" algn="l">
              <a:lnSpc>
                <a:spcPct val="90000"/>
              </a:lnSpc>
              <a:spcBef>
                <a:spcPts val="500"/>
              </a:spcBef>
              <a:spcAft>
                <a:spcPts val="0"/>
              </a:spcAft>
              <a:buClr>
                <a:schemeClr val="dk1"/>
              </a:buClr>
              <a:buSzPts val="2800"/>
              <a:buChar char="•"/>
            </a:pPr>
            <a:r>
              <a:rPr lang="en-CA" sz="2800"/>
              <a:t>pop music, film, television, pulp novels…and games.</a:t>
            </a:r>
            <a:endParaRPr/>
          </a:p>
          <a:p>
            <a:pPr indent="-228600" lvl="0" marL="228600" rtl="0" algn="l">
              <a:lnSpc>
                <a:spcPct val="90000"/>
              </a:lnSpc>
              <a:spcBef>
                <a:spcPts val="1000"/>
              </a:spcBef>
              <a:spcAft>
                <a:spcPts val="0"/>
              </a:spcAft>
              <a:buClr>
                <a:schemeClr val="dk1"/>
              </a:buClr>
              <a:buSzPts val="3600"/>
              <a:buChar char="•"/>
            </a:pPr>
            <a:r>
              <a:rPr lang="en-CA" sz="3600"/>
              <a:t>Popular Culture usually thought not worthy of serious scholarship. </a:t>
            </a:r>
            <a:endParaRPr/>
          </a:p>
        </p:txBody>
      </p:sp>
      <p:sp>
        <p:nvSpPr>
          <p:cNvPr id="96" name="Google Shape;96;p14"/>
          <p:cNvSpPr txBox="1"/>
          <p:nvPr/>
        </p:nvSpPr>
        <p:spPr>
          <a:xfrm>
            <a:off x="0" y="290985"/>
            <a:ext cx="9176951"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High Culture Vs. Popular Culture</a:t>
            </a:r>
            <a:endParaRPr b="1" i="0" sz="4400" u="none" cap="none" strike="noStrike">
              <a:solidFill>
                <a:schemeClr val="lt1"/>
              </a:solidFill>
              <a:latin typeface="Calibri"/>
              <a:ea typeface="Calibri"/>
              <a:cs typeface="Calibri"/>
              <a:sym typeface="Calibri"/>
            </a:endParaRPr>
          </a:p>
        </p:txBody>
      </p:sp>
      <p:pic>
        <p:nvPicPr>
          <p:cNvPr descr="monalisa" id="97" name="Google Shape;97;p14"/>
          <p:cNvPicPr preferRelativeResize="0"/>
          <p:nvPr/>
        </p:nvPicPr>
        <p:blipFill rotWithShape="1">
          <a:blip r:embed="rId3">
            <a:alphaModFix/>
          </a:blip>
          <a:srcRect b="0" l="0" r="0" t="0"/>
          <a:stretch/>
        </p:blipFill>
        <p:spPr>
          <a:xfrm>
            <a:off x="8501449" y="3462553"/>
            <a:ext cx="2006600" cy="3124200"/>
          </a:xfrm>
          <a:prstGeom prst="rect">
            <a:avLst/>
          </a:prstGeom>
          <a:noFill/>
          <a:ln cap="flat" cmpd="sng" w="9525">
            <a:solidFill>
              <a:schemeClr val="dk1"/>
            </a:solidFill>
            <a:prstDash val="solid"/>
            <a:miter lim="800000"/>
            <a:headEnd len="sm" w="sm" type="none"/>
            <a:tailEnd len="sm" w="sm" type="none"/>
          </a:ln>
        </p:spPr>
      </p:pic>
      <p:pic>
        <p:nvPicPr>
          <p:cNvPr id="98" name="Google Shape;98;p14"/>
          <p:cNvPicPr preferRelativeResize="0"/>
          <p:nvPr/>
        </p:nvPicPr>
        <p:blipFill rotWithShape="1">
          <a:blip r:embed="rId4">
            <a:alphaModFix/>
          </a:blip>
          <a:srcRect b="0" l="23483" r="14059" t="0"/>
          <a:stretch/>
        </p:blipFill>
        <p:spPr>
          <a:xfrm>
            <a:off x="9835978" y="115330"/>
            <a:ext cx="2125363" cy="32333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36" name="Google Shape;236;p32"/>
          <p:cNvPicPr preferRelativeResize="0"/>
          <p:nvPr>
            <p:ph idx="1" type="body"/>
          </p:nvPr>
        </p:nvPicPr>
        <p:blipFill rotWithShape="1">
          <a:blip r:embed="rId3">
            <a:alphaModFix/>
          </a:blip>
          <a:srcRect b="0" l="0" r="0" t="0"/>
          <a:stretch/>
        </p:blipFill>
        <p:spPr>
          <a:xfrm>
            <a:off x="0" y="0"/>
            <a:ext cx="6092340" cy="3426941"/>
          </a:xfrm>
          <a:prstGeom prst="rect">
            <a:avLst/>
          </a:prstGeom>
          <a:noFill/>
          <a:ln>
            <a:noFill/>
          </a:ln>
        </p:spPr>
      </p:pic>
      <p:pic>
        <p:nvPicPr>
          <p:cNvPr id="237" name="Google Shape;237;p32"/>
          <p:cNvPicPr preferRelativeResize="0"/>
          <p:nvPr/>
        </p:nvPicPr>
        <p:blipFill rotWithShape="1">
          <a:blip r:embed="rId4">
            <a:alphaModFix/>
          </a:blip>
          <a:srcRect b="0" l="0" r="0" t="0"/>
          <a:stretch/>
        </p:blipFill>
        <p:spPr>
          <a:xfrm>
            <a:off x="5795043" y="0"/>
            <a:ext cx="6396957" cy="3426941"/>
          </a:xfrm>
          <a:prstGeom prst="rect">
            <a:avLst/>
          </a:prstGeom>
          <a:noFill/>
          <a:ln>
            <a:noFill/>
          </a:ln>
        </p:spPr>
      </p:pic>
      <p:pic>
        <p:nvPicPr>
          <p:cNvPr id="238" name="Google Shape;238;p32"/>
          <p:cNvPicPr preferRelativeResize="0"/>
          <p:nvPr/>
        </p:nvPicPr>
        <p:blipFill rotWithShape="1">
          <a:blip r:embed="rId5">
            <a:alphaModFix/>
          </a:blip>
          <a:srcRect b="0" l="0" r="0" t="0"/>
          <a:stretch/>
        </p:blipFill>
        <p:spPr>
          <a:xfrm>
            <a:off x="0" y="3426941"/>
            <a:ext cx="6099660" cy="3431059"/>
          </a:xfrm>
          <a:prstGeom prst="rect">
            <a:avLst/>
          </a:prstGeom>
          <a:noFill/>
          <a:ln>
            <a:noFill/>
          </a:ln>
        </p:spPr>
      </p:pic>
      <p:pic>
        <p:nvPicPr>
          <p:cNvPr id="239" name="Google Shape;239;p32"/>
          <p:cNvPicPr preferRelativeResize="0"/>
          <p:nvPr/>
        </p:nvPicPr>
        <p:blipFill rotWithShape="1">
          <a:blip r:embed="rId6">
            <a:alphaModFix/>
          </a:blip>
          <a:srcRect b="0" l="0" r="0" t="0"/>
          <a:stretch/>
        </p:blipFill>
        <p:spPr>
          <a:xfrm>
            <a:off x="6021858" y="3387296"/>
            <a:ext cx="6170141" cy="34707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idx="1" type="body"/>
          </p:nvPr>
        </p:nvSpPr>
        <p:spPr>
          <a:xfrm>
            <a:off x="247135" y="1152097"/>
            <a:ext cx="11664779" cy="1752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Big film studios often have a balance of indie and blockbuster titles: the parent company releases the popular stuff, while another “brand” (owned by the studio) releases the more indie flicks.</a:t>
            </a:r>
            <a:endParaRPr/>
          </a:p>
        </p:txBody>
      </p:sp>
      <p:pic>
        <p:nvPicPr>
          <p:cNvPr id="245" name="Google Shape;245;p33"/>
          <p:cNvPicPr preferRelativeResize="0"/>
          <p:nvPr/>
        </p:nvPicPr>
        <p:blipFill rotWithShape="1">
          <a:blip r:embed="rId3">
            <a:alphaModFix/>
          </a:blip>
          <a:srcRect b="0" l="0" r="0" t="0"/>
          <a:stretch/>
        </p:blipFill>
        <p:spPr>
          <a:xfrm>
            <a:off x="654909" y="2772891"/>
            <a:ext cx="10597978" cy="3784322"/>
          </a:xfrm>
          <a:prstGeom prst="rect">
            <a:avLst/>
          </a:prstGeom>
          <a:noFill/>
          <a:ln>
            <a:noFill/>
          </a:ln>
        </p:spPr>
      </p:pic>
      <p:sp>
        <p:nvSpPr>
          <p:cNvPr id="246" name="Google Shape;246;p33"/>
          <p:cNvSpPr txBox="1"/>
          <p:nvPr/>
        </p:nvSpPr>
        <p:spPr>
          <a:xfrm>
            <a:off x="0" y="275110"/>
            <a:ext cx="8509686" cy="804048"/>
          </a:xfrm>
          <a:prstGeom prst="rect">
            <a:avLst/>
          </a:prstGeom>
          <a:solidFill>
            <a:schemeClr val="dk1"/>
          </a:solid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6000">
                <a:solidFill>
                  <a:schemeClr val="lt1"/>
                </a:solidFill>
                <a:latin typeface="Calibri"/>
                <a:ea typeface="Calibri"/>
                <a:cs typeface="Calibri"/>
                <a:sym typeface="Calibri"/>
              </a:rPr>
              <a:t>   Indie Vs AAA in Film</a:t>
            </a:r>
            <a:endParaRPr b="1" sz="60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4"/>
          <p:cNvPicPr preferRelativeResize="0"/>
          <p:nvPr>
            <p:ph idx="1" type="body"/>
          </p:nvPr>
        </p:nvPicPr>
        <p:blipFill rotWithShape="1">
          <a:blip r:embed="rId3">
            <a:alphaModFix/>
          </a:blip>
          <a:srcRect b="0" l="0" r="0" t="0"/>
          <a:stretch/>
        </p:blipFill>
        <p:spPr>
          <a:xfrm>
            <a:off x="7853406" y="140043"/>
            <a:ext cx="4338594" cy="6507892"/>
          </a:xfrm>
          <a:prstGeom prst="rect">
            <a:avLst/>
          </a:prstGeom>
          <a:noFill/>
          <a:ln>
            <a:noFill/>
          </a:ln>
        </p:spPr>
      </p:pic>
      <p:sp>
        <p:nvSpPr>
          <p:cNvPr id="252" name="Google Shape;252;p34"/>
          <p:cNvSpPr txBox="1"/>
          <p:nvPr/>
        </p:nvSpPr>
        <p:spPr>
          <a:xfrm>
            <a:off x="319215" y="252197"/>
            <a:ext cx="7333735" cy="6395738"/>
          </a:xfrm>
          <a:prstGeom prst="rect">
            <a:avLst/>
          </a:prstGeom>
          <a:noFill/>
          <a:ln>
            <a:noFill/>
          </a:ln>
        </p:spPr>
        <p:txBody>
          <a:bodyPr anchorCtr="0" anchor="t" bIns="45700" lIns="91425" spcFirstLastPara="1" rIns="91425" wrap="square" tIns="45700">
            <a:noAutofit/>
          </a:bodyPr>
          <a:lstStyle/>
          <a:p>
            <a:pPr indent="-254000" lvl="0" marL="228600" marR="0" rtl="0" algn="l">
              <a:lnSpc>
                <a:spcPct val="90000"/>
              </a:lnSpc>
              <a:spcBef>
                <a:spcPts val="0"/>
              </a:spcBef>
              <a:spcAft>
                <a:spcPts val="0"/>
              </a:spcAft>
              <a:buClr>
                <a:schemeClr val="dk1"/>
              </a:buClr>
              <a:buSzPts val="4000"/>
              <a:buFont typeface="Arial"/>
              <a:buChar char="•"/>
            </a:pPr>
            <a:r>
              <a:rPr lang="en-CA" sz="4000">
                <a:solidFill>
                  <a:schemeClr val="dk1"/>
                </a:solidFill>
                <a:latin typeface="Calibri"/>
                <a:ea typeface="Calibri"/>
                <a:cs typeface="Calibri"/>
                <a:sym typeface="Calibri"/>
              </a:rPr>
              <a:t>Spotlight: Best Picture of 2015. Budget was 20 million dollars. Box Office was 88 Million—NOT a blockbuster—in fact a FAILURE by revenue standards, but an “important, serious” film nonetheless</a:t>
            </a:r>
            <a:endParaRPr/>
          </a:p>
          <a:p>
            <a:pPr indent="-254000" lvl="0" marL="228600" marR="0" rtl="0" algn="l">
              <a:lnSpc>
                <a:spcPct val="90000"/>
              </a:lnSpc>
              <a:spcBef>
                <a:spcPts val="1000"/>
              </a:spcBef>
              <a:spcAft>
                <a:spcPts val="0"/>
              </a:spcAft>
              <a:buClr>
                <a:schemeClr val="dk1"/>
              </a:buClr>
              <a:buSzPts val="4000"/>
              <a:buFont typeface="Arial"/>
              <a:buChar char="•"/>
            </a:pPr>
            <a:r>
              <a:rPr lang="en-CA" sz="4000">
                <a:solidFill>
                  <a:schemeClr val="dk1"/>
                </a:solidFill>
                <a:latin typeface="Calibri"/>
                <a:ea typeface="Calibri"/>
                <a:cs typeface="Calibri"/>
                <a:sym typeface="Calibri"/>
              </a:rPr>
              <a:t>Spotlight was released and distributed by Universal Pictures</a:t>
            </a:r>
            <a:endParaRPr/>
          </a:p>
          <a:p>
            <a:pPr indent="-254000" lvl="0" marL="228600" marR="0" rtl="0" algn="l">
              <a:lnSpc>
                <a:spcPct val="90000"/>
              </a:lnSpc>
              <a:spcBef>
                <a:spcPts val="1000"/>
              </a:spcBef>
              <a:spcAft>
                <a:spcPts val="0"/>
              </a:spcAft>
              <a:buClr>
                <a:schemeClr val="dk1"/>
              </a:buClr>
              <a:buSzPts val="4000"/>
              <a:buFont typeface="Arial"/>
              <a:buChar char="•"/>
            </a:pPr>
            <a:r>
              <a:rPr lang="en-CA" sz="4000">
                <a:solidFill>
                  <a:schemeClr val="dk1"/>
                </a:solidFill>
                <a:latin typeface="Calibri"/>
                <a:ea typeface="Calibri"/>
                <a:cs typeface="Calibri"/>
                <a:sym typeface="Calibri"/>
              </a:rPr>
              <a:t>Universal also released Jurassic World and Fast and Furious 7.</a:t>
            </a:r>
            <a:endParaRPr sz="40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idx="1" type="body"/>
          </p:nvPr>
        </p:nvSpPr>
        <p:spPr>
          <a:xfrm>
            <a:off x="329513" y="1493108"/>
            <a:ext cx="6936260" cy="4322805"/>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3600"/>
              <a:buChar char="•"/>
            </a:pPr>
            <a:r>
              <a:rPr lang="en-CA" sz="3600"/>
              <a:t>Filmmakers still make indie films (shown at film festivals, released via streaming services like Vimeo). </a:t>
            </a:r>
            <a:endParaRPr/>
          </a:p>
          <a:p>
            <a:pPr indent="-228600" lvl="0" marL="228600" rtl="0" algn="l">
              <a:lnSpc>
                <a:spcPct val="80000"/>
              </a:lnSpc>
              <a:spcBef>
                <a:spcPts val="1000"/>
              </a:spcBef>
              <a:spcAft>
                <a:spcPts val="0"/>
              </a:spcAft>
              <a:buClr>
                <a:schemeClr val="dk1"/>
              </a:buClr>
              <a:buSzPts val="3600"/>
              <a:buChar char="•"/>
            </a:pPr>
            <a:r>
              <a:rPr lang="en-CA" sz="3600"/>
              <a:t>If the filmmakers are lucky, a major studio will buy the film rights and release it for a share of the profits.</a:t>
            </a:r>
            <a:endParaRPr sz="3600"/>
          </a:p>
          <a:p>
            <a:pPr indent="-228600" lvl="0" marL="228600" rtl="0" algn="l">
              <a:lnSpc>
                <a:spcPct val="80000"/>
              </a:lnSpc>
              <a:spcBef>
                <a:spcPts val="1000"/>
              </a:spcBef>
              <a:spcAft>
                <a:spcPts val="0"/>
              </a:spcAft>
              <a:buClr>
                <a:schemeClr val="dk1"/>
              </a:buClr>
              <a:buSzPts val="3600"/>
              <a:buChar char="•"/>
            </a:pPr>
            <a:r>
              <a:rPr i="1" lang="en-CA" sz="3600"/>
              <a:t>Paranormal Activity </a:t>
            </a:r>
            <a:r>
              <a:rPr lang="en-CA" sz="3600"/>
              <a:t>was made independently for </a:t>
            </a:r>
            <a:r>
              <a:rPr b="1" lang="en-CA" sz="3600">
                <a:solidFill>
                  <a:srgbClr val="00B050"/>
                </a:solidFill>
              </a:rPr>
              <a:t>$11,000 </a:t>
            </a:r>
            <a:r>
              <a:rPr lang="en-CA" sz="3600"/>
              <a:t>and grossed </a:t>
            </a:r>
            <a:r>
              <a:rPr b="1" lang="en-CA" sz="3600">
                <a:solidFill>
                  <a:srgbClr val="C00000"/>
                </a:solidFill>
              </a:rPr>
              <a:t>$194 million. </a:t>
            </a:r>
            <a:r>
              <a:rPr lang="en-CA" sz="3600"/>
              <a:t>It was distributed by Universal Pictures. </a:t>
            </a:r>
            <a:endParaRPr/>
          </a:p>
        </p:txBody>
      </p:sp>
      <p:pic>
        <p:nvPicPr>
          <p:cNvPr id="258" name="Google Shape;258;p35"/>
          <p:cNvPicPr preferRelativeResize="0"/>
          <p:nvPr/>
        </p:nvPicPr>
        <p:blipFill rotWithShape="1">
          <a:blip r:embed="rId3">
            <a:alphaModFix/>
          </a:blip>
          <a:srcRect b="0" l="0" r="0" t="0"/>
          <a:stretch/>
        </p:blipFill>
        <p:spPr>
          <a:xfrm>
            <a:off x="7647085" y="151206"/>
            <a:ext cx="4347207" cy="6439064"/>
          </a:xfrm>
          <a:prstGeom prst="rect">
            <a:avLst/>
          </a:prstGeom>
          <a:noFill/>
          <a:ln>
            <a:noFill/>
          </a:ln>
        </p:spPr>
      </p:pic>
      <p:sp>
        <p:nvSpPr>
          <p:cNvPr id="259" name="Google Shape;259;p35"/>
          <p:cNvSpPr txBox="1"/>
          <p:nvPr/>
        </p:nvSpPr>
        <p:spPr>
          <a:xfrm>
            <a:off x="0" y="151206"/>
            <a:ext cx="7092778" cy="1026204"/>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lang="en-CA" sz="5500">
                <a:solidFill>
                  <a:schemeClr val="lt1"/>
                </a:solidFill>
                <a:latin typeface="Calibri"/>
                <a:ea typeface="Calibri"/>
                <a:cs typeface="Calibri"/>
                <a:sym typeface="Calibri"/>
              </a:rPr>
              <a:t>True Indie Films</a:t>
            </a:r>
            <a:endParaRPr b="1" sz="5500">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idx="1" type="body"/>
          </p:nvPr>
        </p:nvSpPr>
        <p:spPr>
          <a:xfrm>
            <a:off x="411893" y="1447800"/>
            <a:ext cx="7389084" cy="4800600"/>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lang="en-CA"/>
              <a:t>There are </a:t>
            </a:r>
            <a:r>
              <a:rPr b="1" lang="en-CA">
                <a:solidFill>
                  <a:srgbClr val="C00000"/>
                </a:solidFill>
              </a:rPr>
              <a:t>very few </a:t>
            </a:r>
            <a:r>
              <a:rPr lang="en-CA"/>
              <a:t>independent blockbuster  games. Minecraft is the rare exception—conceived by Markus Persson and made with two others (at first).</a:t>
            </a:r>
            <a:endParaRPr/>
          </a:p>
          <a:p>
            <a:pPr indent="-228600" lvl="0" marL="228600" rtl="0" algn="l">
              <a:lnSpc>
                <a:spcPct val="80000"/>
              </a:lnSpc>
              <a:spcBef>
                <a:spcPts val="1000"/>
              </a:spcBef>
              <a:spcAft>
                <a:spcPts val="0"/>
              </a:spcAft>
              <a:buClr>
                <a:schemeClr val="dk1"/>
              </a:buClr>
              <a:buSzPts val="2800"/>
              <a:buChar char="•"/>
            </a:pPr>
            <a:r>
              <a:rPr lang="en-CA"/>
              <a:t>Made TONS of money </a:t>
            </a:r>
            <a:r>
              <a:rPr b="1" lang="en-CA">
                <a:solidFill>
                  <a:srgbClr val="C00000"/>
                </a:solidFill>
              </a:rPr>
              <a:t>on its own</a:t>
            </a:r>
            <a:r>
              <a:rPr lang="en-CA">
                <a:solidFill>
                  <a:srgbClr val="C00000"/>
                </a:solidFill>
              </a:rPr>
              <a:t>. </a:t>
            </a:r>
            <a:endParaRPr/>
          </a:p>
          <a:p>
            <a:pPr indent="-228600" lvl="0" marL="228600" rtl="0" algn="l">
              <a:lnSpc>
                <a:spcPct val="80000"/>
              </a:lnSpc>
              <a:spcBef>
                <a:spcPts val="1000"/>
              </a:spcBef>
              <a:spcAft>
                <a:spcPts val="0"/>
              </a:spcAft>
              <a:buClr>
                <a:schemeClr val="dk1"/>
              </a:buClr>
              <a:buSzPts val="2800"/>
              <a:buChar char="•"/>
            </a:pPr>
            <a:r>
              <a:rPr lang="en-CA"/>
              <a:t>Eventually sold to Microsoft in 2014 for 2.5 billion dollars. </a:t>
            </a:r>
            <a:endParaRPr/>
          </a:p>
        </p:txBody>
      </p:sp>
      <p:pic>
        <p:nvPicPr>
          <p:cNvPr id="265" name="Google Shape;265;p36"/>
          <p:cNvPicPr preferRelativeResize="0"/>
          <p:nvPr/>
        </p:nvPicPr>
        <p:blipFill rotWithShape="1">
          <a:blip r:embed="rId3">
            <a:alphaModFix/>
          </a:blip>
          <a:srcRect b="0" l="0" r="0" t="0"/>
          <a:stretch/>
        </p:blipFill>
        <p:spPr>
          <a:xfrm>
            <a:off x="8612660" y="185352"/>
            <a:ext cx="2276475" cy="3124200"/>
          </a:xfrm>
          <a:prstGeom prst="rect">
            <a:avLst/>
          </a:prstGeom>
          <a:noFill/>
          <a:ln cap="flat" cmpd="sng" w="28575">
            <a:solidFill>
              <a:schemeClr val="lt1"/>
            </a:solidFill>
            <a:prstDash val="solid"/>
            <a:miter lim="800000"/>
            <a:headEnd len="sm" w="sm" type="none"/>
            <a:tailEnd len="sm" w="sm" type="none"/>
          </a:ln>
        </p:spPr>
      </p:pic>
      <p:pic>
        <p:nvPicPr>
          <p:cNvPr id="266" name="Google Shape;266;p36"/>
          <p:cNvPicPr preferRelativeResize="0"/>
          <p:nvPr/>
        </p:nvPicPr>
        <p:blipFill rotWithShape="1">
          <a:blip r:embed="rId4">
            <a:alphaModFix/>
          </a:blip>
          <a:srcRect b="0" l="0" r="0" t="0"/>
          <a:stretch/>
        </p:blipFill>
        <p:spPr>
          <a:xfrm>
            <a:off x="8077201" y="3465513"/>
            <a:ext cx="2276475" cy="3205162"/>
          </a:xfrm>
          <a:prstGeom prst="rect">
            <a:avLst/>
          </a:prstGeom>
          <a:noFill/>
          <a:ln>
            <a:noFill/>
          </a:ln>
        </p:spPr>
      </p:pic>
      <p:sp>
        <p:nvSpPr>
          <p:cNvPr id="267" name="Google Shape;267;p36"/>
          <p:cNvSpPr txBox="1"/>
          <p:nvPr/>
        </p:nvSpPr>
        <p:spPr>
          <a:xfrm>
            <a:off x="0" y="374822"/>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i="1" lang="en-CA" sz="4400">
                <a:solidFill>
                  <a:schemeClr val="lt1"/>
                </a:solidFill>
                <a:latin typeface="Calibri"/>
                <a:ea typeface="Calibri"/>
                <a:cs typeface="Calibri"/>
                <a:sym typeface="Calibri"/>
              </a:rPr>
              <a:t>Minecraft</a:t>
            </a:r>
            <a:endParaRPr b="1" i="1" sz="4400">
              <a:solidFill>
                <a:schemeClr val="lt1"/>
              </a:solidFill>
              <a:latin typeface="Calibri"/>
              <a:ea typeface="Calibri"/>
              <a:cs typeface="Calibri"/>
              <a:sym typeface="Calibri"/>
            </a:endParaRPr>
          </a:p>
        </p:txBody>
      </p:sp>
      <p:pic>
        <p:nvPicPr>
          <p:cNvPr id="268" name="Google Shape;268;p36"/>
          <p:cNvPicPr preferRelativeResize="0"/>
          <p:nvPr/>
        </p:nvPicPr>
        <p:blipFill rotWithShape="1">
          <a:blip r:embed="rId5">
            <a:alphaModFix/>
          </a:blip>
          <a:srcRect b="0" l="0" r="0" t="0"/>
          <a:stretch/>
        </p:blipFill>
        <p:spPr>
          <a:xfrm>
            <a:off x="343675" y="4188940"/>
            <a:ext cx="7258050" cy="2133600"/>
          </a:xfrm>
          <a:prstGeom prst="rect">
            <a:avLst/>
          </a:prstGeom>
          <a:noFill/>
          <a:ln>
            <a:noFill/>
          </a:ln>
        </p:spPr>
      </p:pic>
      <p:sp>
        <p:nvSpPr>
          <p:cNvPr id="269" name="Google Shape;269;p36"/>
          <p:cNvSpPr txBox="1"/>
          <p:nvPr/>
        </p:nvSpPr>
        <p:spPr>
          <a:xfrm>
            <a:off x="1219073" y="6301343"/>
            <a:ext cx="57747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6"/>
              </a:rPr>
              <a:t>The Guilt of the Video-Game Millionaires - The New Yorker</a:t>
            </a:r>
            <a:endParaRPr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ph idx="1" type="body"/>
          </p:nvPr>
        </p:nvSpPr>
        <p:spPr>
          <a:xfrm>
            <a:off x="551935" y="1447800"/>
            <a:ext cx="10141465" cy="4928286"/>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3200"/>
              <a:buChar char="•"/>
            </a:pPr>
            <a:r>
              <a:rPr lang="en-CA" sz="3200"/>
              <a:t>As in the film industry, sometimes a major studio/company will buy the publishing rights and distribute a game (for a profit); other times, a major studio might simply buy up the indie studio and the game rights all at once:</a:t>
            </a:r>
            <a:endParaRPr/>
          </a:p>
          <a:p>
            <a:pPr indent="-228600" lvl="1" marL="685800" rtl="0" algn="l">
              <a:lnSpc>
                <a:spcPct val="80000"/>
              </a:lnSpc>
              <a:spcBef>
                <a:spcPts val="500"/>
              </a:spcBef>
              <a:spcAft>
                <a:spcPts val="0"/>
              </a:spcAft>
              <a:buClr>
                <a:schemeClr val="dk1"/>
              </a:buClr>
              <a:buSzPts val="2400"/>
              <a:buChar char="•"/>
            </a:pPr>
            <a:r>
              <a:rPr i="1" lang="en-CA"/>
              <a:t>Halo: </a:t>
            </a:r>
            <a:r>
              <a:rPr lang="en-CA"/>
              <a:t>Made by Bungie (purchased by Microsoft, now indie again)</a:t>
            </a:r>
            <a:endParaRPr/>
          </a:p>
          <a:p>
            <a:pPr indent="-228600" lvl="1" marL="685800" rtl="0" algn="l">
              <a:lnSpc>
                <a:spcPct val="80000"/>
              </a:lnSpc>
              <a:spcBef>
                <a:spcPts val="500"/>
              </a:spcBef>
              <a:spcAft>
                <a:spcPts val="0"/>
              </a:spcAft>
              <a:buClr>
                <a:schemeClr val="dk1"/>
              </a:buClr>
              <a:buSzPts val="2400"/>
              <a:buChar char="•"/>
            </a:pPr>
            <a:r>
              <a:rPr i="1" lang="en-CA"/>
              <a:t>Left 4 Dead</a:t>
            </a:r>
            <a:r>
              <a:rPr lang="en-CA"/>
              <a:t>: Made by Turtle Rock Studios (purchased by Valve, now indie again)</a:t>
            </a:r>
            <a:endParaRPr/>
          </a:p>
          <a:p>
            <a:pPr indent="-228600" lvl="1" marL="685800" rtl="0" algn="l">
              <a:lnSpc>
                <a:spcPct val="80000"/>
              </a:lnSpc>
              <a:spcBef>
                <a:spcPts val="500"/>
              </a:spcBef>
              <a:spcAft>
                <a:spcPts val="0"/>
              </a:spcAft>
              <a:buClr>
                <a:schemeClr val="dk1"/>
              </a:buClr>
              <a:buSzPts val="2400"/>
              <a:buChar char="•"/>
            </a:pPr>
            <a:r>
              <a:rPr i="1" lang="en-CA"/>
              <a:t>COD: </a:t>
            </a:r>
            <a:r>
              <a:rPr lang="en-CA"/>
              <a:t>Made by Infinity Ward (purchased by EA)</a:t>
            </a:r>
            <a:endParaRPr/>
          </a:p>
          <a:p>
            <a:pPr indent="-228600" lvl="1" marL="685800" rtl="0" algn="l">
              <a:lnSpc>
                <a:spcPct val="80000"/>
              </a:lnSpc>
              <a:spcBef>
                <a:spcPts val="500"/>
              </a:spcBef>
              <a:spcAft>
                <a:spcPts val="0"/>
              </a:spcAft>
              <a:buClr>
                <a:schemeClr val="dk1"/>
              </a:buClr>
              <a:buSzPts val="2400"/>
              <a:buChar char="•"/>
            </a:pPr>
            <a:r>
              <a:rPr lang="en-CA"/>
              <a:t>Dead Space: Made by Visceral Studios (published by EA)</a:t>
            </a:r>
            <a:endParaRPr/>
          </a:p>
          <a:p>
            <a:pPr indent="-228600" lvl="0" marL="228600" rtl="0" algn="l">
              <a:lnSpc>
                <a:spcPct val="80000"/>
              </a:lnSpc>
              <a:spcBef>
                <a:spcPts val="1000"/>
              </a:spcBef>
              <a:spcAft>
                <a:spcPts val="0"/>
              </a:spcAft>
              <a:buClr>
                <a:schemeClr val="dk1"/>
              </a:buClr>
              <a:buSzPts val="3200"/>
              <a:buChar char="•"/>
            </a:pPr>
            <a:r>
              <a:rPr lang="en-CA" sz="3200"/>
              <a:t>But for the most part, games are made within big companies with big production schedules, backed by big investors.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275" name="Google Shape;275;p37"/>
          <p:cNvSpPr txBox="1"/>
          <p:nvPr/>
        </p:nvSpPr>
        <p:spPr>
          <a:xfrm>
            <a:off x="0" y="390140"/>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Indie Games Cont. </a:t>
            </a:r>
            <a:endParaRPr b="1" sz="44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idx="1" type="body"/>
          </p:nvPr>
        </p:nvSpPr>
        <p:spPr>
          <a:xfrm>
            <a:off x="343267" y="1590300"/>
            <a:ext cx="11318789" cy="4001529"/>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Way Back in 1998 indie studio Secret Level is purchased by Sega.</a:t>
            </a:r>
            <a:endParaRPr/>
          </a:p>
          <a:p>
            <a:pPr indent="-228600" lvl="0" marL="228600" rtl="0" algn="l">
              <a:lnSpc>
                <a:spcPct val="90000"/>
              </a:lnSpc>
              <a:spcBef>
                <a:spcPts val="1000"/>
              </a:spcBef>
              <a:spcAft>
                <a:spcPts val="0"/>
              </a:spcAft>
              <a:buClr>
                <a:schemeClr val="dk1"/>
              </a:buClr>
              <a:buSzPts val="3200"/>
              <a:buChar char="•"/>
            </a:pPr>
            <a:r>
              <a:rPr lang="en-CA" sz="3200"/>
              <a:t>Sega buys the Iron Man property and gives it to the new studio to make—all great! </a:t>
            </a:r>
            <a:endParaRPr/>
          </a:p>
          <a:p>
            <a:pPr indent="-228600" lvl="0" marL="228600" rtl="0" algn="l">
              <a:lnSpc>
                <a:spcPct val="90000"/>
              </a:lnSpc>
              <a:spcBef>
                <a:spcPts val="1000"/>
              </a:spcBef>
              <a:spcAft>
                <a:spcPts val="0"/>
              </a:spcAft>
              <a:buClr>
                <a:schemeClr val="dk1"/>
              </a:buClr>
              <a:buSzPts val="3200"/>
              <a:buChar char="•"/>
            </a:pPr>
            <a:r>
              <a:rPr lang="en-CA" sz="3200"/>
              <a:t>Secret Level designs                                                                                              what they think is a                                                                                                            great game—it is                                                                                                          horribly reviewed. </a:t>
            </a:r>
            <a:br>
              <a:rPr lang="en-CA" sz="3200"/>
            </a:br>
            <a:endParaRPr sz="3200"/>
          </a:p>
        </p:txBody>
      </p:sp>
      <p:sp>
        <p:nvSpPr>
          <p:cNvPr id="281" name="Google Shape;281;p38"/>
          <p:cNvSpPr txBox="1"/>
          <p:nvPr/>
        </p:nvSpPr>
        <p:spPr>
          <a:xfrm>
            <a:off x="0" y="-92279"/>
            <a:ext cx="10125512" cy="137738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Calibri"/>
              <a:buNone/>
            </a:pPr>
            <a:r>
              <a:rPr b="1" lang="en-CA" sz="4400">
                <a:solidFill>
                  <a:schemeClr val="lt1"/>
                </a:solidFill>
                <a:latin typeface="Calibri"/>
                <a:ea typeface="Calibri"/>
                <a:cs typeface="Calibri"/>
                <a:sym typeface="Calibri"/>
              </a:rPr>
              <a:t>The Sad Tale of </a:t>
            </a:r>
            <a:r>
              <a:rPr b="1" i="1" lang="en-CA" sz="4400">
                <a:solidFill>
                  <a:schemeClr val="lt1"/>
                </a:solidFill>
                <a:latin typeface="Calibri"/>
                <a:ea typeface="Calibri"/>
                <a:cs typeface="Calibri"/>
                <a:sym typeface="Calibri"/>
              </a:rPr>
              <a:t>Iron Man </a:t>
            </a:r>
            <a:r>
              <a:rPr b="1" lang="en-CA" sz="4400">
                <a:solidFill>
                  <a:schemeClr val="lt1"/>
                </a:solidFill>
                <a:latin typeface="Calibri"/>
                <a:ea typeface="Calibri"/>
                <a:cs typeface="Calibri"/>
                <a:sym typeface="Calibri"/>
              </a:rPr>
              <a:t>The Video game and Secret Level</a:t>
            </a:r>
            <a:endParaRPr b="1" sz="4400">
              <a:solidFill>
                <a:schemeClr val="lt1"/>
              </a:solidFill>
              <a:latin typeface="Calibri"/>
              <a:ea typeface="Calibri"/>
              <a:cs typeface="Calibri"/>
              <a:sym typeface="Calibri"/>
            </a:endParaRPr>
          </a:p>
        </p:txBody>
      </p:sp>
      <p:pic>
        <p:nvPicPr>
          <p:cNvPr id="282" name="Google Shape;282;p38"/>
          <p:cNvPicPr preferRelativeResize="0"/>
          <p:nvPr/>
        </p:nvPicPr>
        <p:blipFill rotWithShape="1">
          <a:blip r:embed="rId3">
            <a:alphaModFix/>
          </a:blip>
          <a:srcRect b="22878" l="2344" r="35161" t="38506"/>
          <a:stretch/>
        </p:blipFill>
        <p:spPr>
          <a:xfrm>
            <a:off x="4539350" y="2968135"/>
            <a:ext cx="7381103" cy="3420168"/>
          </a:xfrm>
          <a:prstGeom prst="rect">
            <a:avLst/>
          </a:prstGeom>
          <a:noFill/>
          <a:ln cap="flat" cmpd="sng" w="9525">
            <a:solidFill>
              <a:schemeClr val="dk1"/>
            </a:solidFill>
            <a:prstDash val="solid"/>
            <a:miter lim="800000"/>
            <a:headEnd len="sm" w="sm" type="none"/>
            <a:tailEnd len="sm" w="sm" type="none"/>
          </a:ln>
        </p:spPr>
      </p:pic>
      <p:sp>
        <p:nvSpPr>
          <p:cNvPr id="283" name="Google Shape;283;p38"/>
          <p:cNvSpPr/>
          <p:nvPr/>
        </p:nvSpPr>
        <p:spPr>
          <a:xfrm>
            <a:off x="9630561" y="3068804"/>
            <a:ext cx="494951" cy="1746478"/>
          </a:xfrm>
          <a:prstGeom prst="ellipse">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idx="1" type="body"/>
          </p:nvPr>
        </p:nvSpPr>
        <p:spPr>
          <a:xfrm>
            <a:off x="494269" y="1682579"/>
            <a:ext cx="11318789" cy="400152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With the critical and commercial failure of </a:t>
            </a:r>
            <a:r>
              <a:rPr i="1" lang="en-CA" sz="3200"/>
              <a:t>Iron Man</a:t>
            </a:r>
            <a:r>
              <a:rPr lang="en-CA" sz="3200"/>
              <a:t>, Sega disbanded Secret Level and absorbed a selected few to restart the studio under a new name, </a:t>
            </a:r>
            <a:r>
              <a:rPr b="1" lang="en-CA" sz="3200">
                <a:solidFill>
                  <a:srgbClr val="002060"/>
                </a:solidFill>
              </a:rPr>
              <a:t>Sega Studios San Francisco. </a:t>
            </a:r>
            <a:endParaRPr/>
          </a:p>
          <a:p>
            <a:pPr indent="-228600" lvl="0" marL="228600" rtl="0" algn="l">
              <a:lnSpc>
                <a:spcPct val="90000"/>
              </a:lnSpc>
              <a:spcBef>
                <a:spcPts val="1000"/>
              </a:spcBef>
              <a:spcAft>
                <a:spcPts val="0"/>
              </a:spcAft>
              <a:buClr>
                <a:srgbClr val="C00000"/>
              </a:buClr>
              <a:buSzPts val="3200"/>
              <a:buChar char="•"/>
            </a:pPr>
            <a:r>
              <a:rPr b="1" lang="en-CA" sz="3200">
                <a:solidFill>
                  <a:srgbClr val="C00000"/>
                </a:solidFill>
              </a:rPr>
              <a:t>The new studio didn't have the autonomy the previous studio did, with Sega directly controlling all of its ventures.</a:t>
            </a:r>
            <a:endParaRPr/>
          </a:p>
          <a:p>
            <a:pPr indent="-228600" lvl="0" marL="228600" rtl="0" algn="l">
              <a:lnSpc>
                <a:spcPct val="90000"/>
              </a:lnSpc>
              <a:spcBef>
                <a:spcPts val="1000"/>
              </a:spcBef>
              <a:spcAft>
                <a:spcPts val="0"/>
              </a:spcAft>
              <a:buClr>
                <a:schemeClr val="dk1"/>
              </a:buClr>
              <a:buSzPts val="3200"/>
              <a:buChar char="•"/>
            </a:pPr>
            <a:r>
              <a:rPr lang="en-CA" sz="3200"/>
              <a:t>On April 2, 2010, Sega announced that Sega Studios San Francisco would be closed with the release of Iron Man 2 (which also got horrible reviews)</a:t>
            </a:r>
            <a:endParaRPr sz="3200"/>
          </a:p>
        </p:txBody>
      </p:sp>
      <p:sp>
        <p:nvSpPr>
          <p:cNvPr id="289" name="Google Shape;289;p39"/>
          <p:cNvSpPr txBox="1"/>
          <p:nvPr/>
        </p:nvSpPr>
        <p:spPr>
          <a:xfrm>
            <a:off x="0" y="398075"/>
            <a:ext cx="8740346" cy="887027"/>
          </a:xfrm>
          <a:prstGeom prst="rect">
            <a:avLst/>
          </a:prstGeom>
          <a:solidFill>
            <a:schemeClr val="dk1"/>
          </a:solidFill>
          <a:ln>
            <a:noFill/>
          </a:ln>
        </p:spPr>
        <p:txBody>
          <a:bodyPr anchorCtr="0" anchor="ctr" bIns="45700" lIns="91425" spcFirstLastPara="1" rIns="91425" wrap="square" tIns="45700">
            <a:normAutofit fontScale="825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The Tale of Iron Man The Video game and Secret Level</a:t>
            </a:r>
            <a:endParaRPr b="1" sz="44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idx="1" type="body"/>
          </p:nvPr>
        </p:nvSpPr>
        <p:spPr>
          <a:xfrm>
            <a:off x="294502" y="1586726"/>
            <a:ext cx="8651789" cy="4814074"/>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a:t>The pros of working for a big company on AAA titles are obvious:</a:t>
            </a:r>
            <a:r>
              <a:rPr b="1" lang="en-CA">
                <a:solidFill>
                  <a:srgbClr val="C00000"/>
                </a:solidFill>
              </a:rPr>
              <a:t> job stability and money</a:t>
            </a:r>
            <a:endParaRPr/>
          </a:p>
          <a:p>
            <a:pPr indent="-228600" lvl="0" marL="228600" rtl="0" algn="l">
              <a:lnSpc>
                <a:spcPct val="90000"/>
              </a:lnSpc>
              <a:spcBef>
                <a:spcPts val="1000"/>
              </a:spcBef>
              <a:spcAft>
                <a:spcPts val="0"/>
              </a:spcAft>
              <a:buClr>
                <a:schemeClr val="dk1"/>
              </a:buClr>
              <a:buSzPct val="100000"/>
              <a:buChar char="•"/>
            </a:pPr>
            <a:r>
              <a:rPr lang="en-CA"/>
              <a:t>The cons are sometimes ignored: </a:t>
            </a:r>
            <a:r>
              <a:rPr b="1" lang="en-CA">
                <a:solidFill>
                  <a:srgbClr val="C00000"/>
                </a:solidFill>
              </a:rPr>
              <a:t>less creative freedom, less of a connection to the overall project, less of a say in creative direction. </a:t>
            </a:r>
            <a:endParaRPr/>
          </a:p>
          <a:p>
            <a:pPr indent="-228600" lvl="0" marL="228600" rtl="0" algn="l">
              <a:lnSpc>
                <a:spcPct val="90000"/>
              </a:lnSpc>
              <a:spcBef>
                <a:spcPts val="1000"/>
              </a:spcBef>
              <a:spcAft>
                <a:spcPts val="0"/>
              </a:spcAft>
              <a:buClr>
                <a:schemeClr val="dk1"/>
              </a:buClr>
              <a:buSzPct val="100000"/>
              <a:buChar char="•"/>
            </a:pPr>
            <a:r>
              <a:rPr lang="en-CA"/>
              <a:t>It’s a choice, but some designers would rather be on their own working for a smaller company on more meaningful and artistic games than churning out the same old Apps that take no risks whatsoever….</a:t>
            </a:r>
            <a:endParaRPr/>
          </a:p>
          <a:p>
            <a:pPr indent="-228600" lvl="0" marL="228600" rtl="0" algn="l">
              <a:lnSpc>
                <a:spcPct val="90000"/>
              </a:lnSpc>
              <a:spcBef>
                <a:spcPts val="1000"/>
              </a:spcBef>
              <a:spcAft>
                <a:spcPts val="0"/>
              </a:spcAft>
              <a:buClr>
                <a:schemeClr val="dk1"/>
              </a:buClr>
              <a:buSzPct val="100000"/>
              <a:buChar char="•"/>
            </a:pPr>
            <a:r>
              <a:rPr lang="en-CA"/>
              <a:t>And how can big budget games take risks: games are so expensive to design that big companies/publishers want a return on investment! But how do you advance the medium </a:t>
            </a:r>
            <a:r>
              <a:rPr i="1" lang="en-CA"/>
              <a:t>artistically</a:t>
            </a:r>
            <a:r>
              <a:rPr lang="en-CA"/>
              <a:t> with this mandate? You often don’t… </a:t>
            </a:r>
            <a:endParaRPr/>
          </a:p>
        </p:txBody>
      </p:sp>
      <p:sp>
        <p:nvSpPr>
          <p:cNvPr id="295" name="Google Shape;295;p40"/>
          <p:cNvSpPr txBox="1"/>
          <p:nvPr/>
        </p:nvSpPr>
        <p:spPr>
          <a:xfrm>
            <a:off x="0" y="282745"/>
            <a:ext cx="8740346" cy="887027"/>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Game Designer Autonomy </a:t>
            </a:r>
            <a:endParaRPr b="1" sz="4400">
              <a:solidFill>
                <a:schemeClr val="lt1"/>
              </a:solidFill>
              <a:latin typeface="Calibri"/>
              <a:ea typeface="Calibri"/>
              <a:cs typeface="Calibri"/>
              <a:sym typeface="Calibri"/>
            </a:endParaRPr>
          </a:p>
        </p:txBody>
      </p:sp>
      <p:pic>
        <p:nvPicPr>
          <p:cNvPr id="296" name="Google Shape;296;p40"/>
          <p:cNvPicPr preferRelativeResize="0"/>
          <p:nvPr/>
        </p:nvPicPr>
        <p:blipFill rotWithShape="1">
          <a:blip r:embed="rId3">
            <a:alphaModFix/>
          </a:blip>
          <a:srcRect b="0" l="0" r="0" t="0"/>
          <a:stretch/>
        </p:blipFill>
        <p:spPr>
          <a:xfrm>
            <a:off x="9186738" y="169818"/>
            <a:ext cx="2473784" cy="3619587"/>
          </a:xfrm>
          <a:prstGeom prst="rect">
            <a:avLst/>
          </a:prstGeom>
          <a:noFill/>
          <a:ln cap="flat" cmpd="sng" w="19050">
            <a:solidFill>
              <a:schemeClr val="dk1"/>
            </a:solidFill>
            <a:prstDash val="solid"/>
            <a:round/>
            <a:headEnd len="sm" w="sm" type="none"/>
            <a:tailEnd len="sm" w="sm" type="none"/>
          </a:ln>
        </p:spPr>
      </p:pic>
      <p:pic>
        <p:nvPicPr>
          <p:cNvPr id="297" name="Google Shape;297;p40"/>
          <p:cNvPicPr preferRelativeResize="0"/>
          <p:nvPr/>
        </p:nvPicPr>
        <p:blipFill rotWithShape="1">
          <a:blip r:embed="rId4">
            <a:alphaModFix/>
          </a:blip>
          <a:srcRect b="0" l="0" r="0" t="0"/>
          <a:stretch/>
        </p:blipFill>
        <p:spPr>
          <a:xfrm>
            <a:off x="9324845" y="3959604"/>
            <a:ext cx="2150602" cy="278095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idx="1" type="body"/>
          </p:nvPr>
        </p:nvSpPr>
        <p:spPr>
          <a:xfrm>
            <a:off x="451022" y="1627917"/>
            <a:ext cx="7333735"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CA"/>
              <a:t>Creator of </a:t>
            </a:r>
            <a:r>
              <a:rPr i="1" lang="en-CA"/>
              <a:t>Stardew Valley</a:t>
            </a:r>
            <a:r>
              <a:rPr lang="en-CA"/>
              <a:t>—an SNES </a:t>
            </a:r>
            <a:r>
              <a:rPr i="1" lang="en-CA"/>
              <a:t>Harvest Moon</a:t>
            </a:r>
            <a:r>
              <a:rPr lang="en-CA"/>
              <a:t> inspired game.</a:t>
            </a:r>
            <a:endParaRPr/>
          </a:p>
          <a:p>
            <a:pPr indent="-228600" lvl="0" marL="228600" rtl="0" algn="l">
              <a:lnSpc>
                <a:spcPct val="90000"/>
              </a:lnSpc>
              <a:spcBef>
                <a:spcPts val="1000"/>
              </a:spcBef>
              <a:spcAft>
                <a:spcPts val="0"/>
              </a:spcAft>
              <a:buClr>
                <a:schemeClr val="dk1"/>
              </a:buClr>
              <a:buSzPts val="2800"/>
              <a:buChar char="•"/>
            </a:pPr>
            <a:r>
              <a:rPr lang="en-CA"/>
              <a:t>Took 4.5 years to create: did it entirely by himself—all art, music, dialogue, features—you name it. </a:t>
            </a:r>
            <a:endParaRPr/>
          </a:p>
          <a:p>
            <a:pPr indent="-228600" lvl="0" marL="228600" rtl="0" algn="l">
              <a:lnSpc>
                <a:spcPct val="90000"/>
              </a:lnSpc>
              <a:spcBef>
                <a:spcPts val="1000"/>
              </a:spcBef>
              <a:spcAft>
                <a:spcPts val="0"/>
              </a:spcAft>
              <a:buClr>
                <a:schemeClr val="dk1"/>
              </a:buClr>
              <a:buSzPts val="2800"/>
              <a:buChar char="•"/>
            </a:pPr>
            <a:r>
              <a:rPr lang="en-CA"/>
              <a:t>Took major risks—a labour of love/passion project. </a:t>
            </a:r>
            <a:endParaRPr/>
          </a:p>
          <a:p>
            <a:pPr indent="-228600" lvl="0" marL="228600" rtl="0" algn="l">
              <a:lnSpc>
                <a:spcPct val="90000"/>
              </a:lnSpc>
              <a:spcBef>
                <a:spcPts val="1000"/>
              </a:spcBef>
              <a:spcAft>
                <a:spcPts val="0"/>
              </a:spcAft>
              <a:buClr>
                <a:schemeClr val="dk1"/>
              </a:buClr>
              <a:buSzPts val="2800"/>
              <a:buChar char="•"/>
            </a:pPr>
            <a:r>
              <a:rPr lang="en-CA"/>
              <a:t>In the end, the game has loads of charm, has sold millions of copies, with Baron taking home well over 30 million dollars (and counting), and has been critically acclaimed. </a:t>
            </a:r>
            <a:endParaRPr/>
          </a:p>
        </p:txBody>
      </p:sp>
      <p:sp>
        <p:nvSpPr>
          <p:cNvPr id="303" name="Google Shape;303;p41"/>
          <p:cNvSpPr txBox="1"/>
          <p:nvPr/>
        </p:nvSpPr>
        <p:spPr>
          <a:xfrm>
            <a:off x="0" y="282745"/>
            <a:ext cx="7784757" cy="887027"/>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Eric Barone (AKA ConcernedApe) </a:t>
            </a:r>
            <a:endParaRPr b="1" sz="4400">
              <a:solidFill>
                <a:schemeClr val="lt1"/>
              </a:solidFill>
              <a:latin typeface="Calibri"/>
              <a:ea typeface="Calibri"/>
              <a:cs typeface="Calibri"/>
              <a:sym typeface="Calibri"/>
            </a:endParaRPr>
          </a:p>
        </p:txBody>
      </p:sp>
      <p:pic>
        <p:nvPicPr>
          <p:cNvPr id="304" name="Google Shape;304;p41"/>
          <p:cNvPicPr preferRelativeResize="0"/>
          <p:nvPr/>
        </p:nvPicPr>
        <p:blipFill rotWithShape="1">
          <a:blip r:embed="rId3">
            <a:alphaModFix/>
          </a:blip>
          <a:srcRect b="0" l="0" r="0" t="0"/>
          <a:stretch/>
        </p:blipFill>
        <p:spPr>
          <a:xfrm>
            <a:off x="8190523" y="610928"/>
            <a:ext cx="3665198" cy="2239704"/>
          </a:xfrm>
          <a:prstGeom prst="rect">
            <a:avLst/>
          </a:prstGeom>
          <a:noFill/>
          <a:ln cap="flat" cmpd="sng" w="38100">
            <a:solidFill>
              <a:schemeClr val="dk1"/>
            </a:solidFill>
            <a:prstDash val="solid"/>
            <a:round/>
            <a:headEnd len="sm" w="sm" type="none"/>
            <a:tailEnd len="sm" w="sm" type="none"/>
          </a:ln>
        </p:spPr>
      </p:pic>
      <p:pic>
        <p:nvPicPr>
          <p:cNvPr id="305" name="Google Shape;305;p41"/>
          <p:cNvPicPr preferRelativeResize="0"/>
          <p:nvPr/>
        </p:nvPicPr>
        <p:blipFill rotWithShape="1">
          <a:blip r:embed="rId4">
            <a:alphaModFix/>
          </a:blip>
          <a:srcRect b="0" l="0" r="0" t="0"/>
          <a:stretch/>
        </p:blipFill>
        <p:spPr>
          <a:xfrm>
            <a:off x="8341884" y="3236484"/>
            <a:ext cx="3160198" cy="3160198"/>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idx="1" type="body"/>
          </p:nvPr>
        </p:nvSpPr>
        <p:spPr>
          <a:xfrm>
            <a:off x="453081" y="1394255"/>
            <a:ext cx="6845644" cy="5261918"/>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lang="en-CA" sz="3200"/>
              <a:t>Artists challenged the validity of Pop Culture (Andy Warhol).</a:t>
            </a:r>
            <a:endParaRPr/>
          </a:p>
          <a:p>
            <a:pPr indent="-228600" lvl="0" marL="228600" rtl="0" algn="l">
              <a:lnSpc>
                <a:spcPct val="90000"/>
              </a:lnSpc>
              <a:spcBef>
                <a:spcPts val="1000"/>
              </a:spcBef>
              <a:spcAft>
                <a:spcPts val="0"/>
              </a:spcAft>
              <a:buClr>
                <a:schemeClr val="dk1"/>
              </a:buClr>
              <a:buSzPct val="100000"/>
              <a:buChar char="•"/>
            </a:pPr>
            <a:r>
              <a:rPr lang="en-CA" sz="3200"/>
              <a:t>Academic theorists supported them:</a:t>
            </a:r>
            <a:endParaRPr/>
          </a:p>
          <a:p>
            <a:pPr indent="-228600" lvl="1" marL="685800" rtl="0" algn="l">
              <a:lnSpc>
                <a:spcPct val="90000"/>
              </a:lnSpc>
              <a:spcBef>
                <a:spcPts val="500"/>
              </a:spcBef>
              <a:spcAft>
                <a:spcPts val="0"/>
              </a:spcAft>
              <a:buClr>
                <a:schemeClr val="dk1"/>
              </a:buClr>
              <a:buSzPct val="100000"/>
              <a:buChar char="•"/>
            </a:pPr>
            <a:r>
              <a:rPr lang="en-CA"/>
              <a:t>Marshall McLuhan, Stuart Hall, Noam Chomsky</a:t>
            </a:r>
            <a:endParaRPr/>
          </a:p>
          <a:p>
            <a:pPr indent="-228600" lvl="0" marL="228600" rtl="0" algn="l">
              <a:lnSpc>
                <a:spcPct val="90000"/>
              </a:lnSpc>
              <a:spcBef>
                <a:spcPts val="1000"/>
              </a:spcBef>
              <a:spcAft>
                <a:spcPts val="0"/>
              </a:spcAft>
              <a:buClr>
                <a:schemeClr val="dk1"/>
              </a:buClr>
              <a:buSzPct val="100000"/>
              <a:buChar char="•"/>
            </a:pPr>
            <a:r>
              <a:rPr lang="en-CA" sz="3200"/>
              <a:t>Cultural studies often fixated on the idea of media images in relation to power—representations of race, gender, and class—and how these boundaries are reinforced or challenged. </a:t>
            </a:r>
            <a:endParaRPr/>
          </a:p>
          <a:p>
            <a:pPr indent="-228600" lvl="0" marL="228600" rtl="0" algn="l">
              <a:lnSpc>
                <a:spcPct val="90000"/>
              </a:lnSpc>
              <a:spcBef>
                <a:spcPts val="1000"/>
              </a:spcBef>
              <a:spcAft>
                <a:spcPts val="0"/>
              </a:spcAft>
              <a:buClr>
                <a:schemeClr val="dk1"/>
              </a:buClr>
              <a:buSzPct val="100000"/>
              <a:buChar char="•"/>
            </a:pPr>
            <a:r>
              <a:rPr lang="en-CA" sz="3200"/>
              <a:t>Pop Art movement blurred the boundary between high and low culture. </a:t>
            </a:r>
            <a:endParaRPr/>
          </a:p>
        </p:txBody>
      </p:sp>
      <p:sp>
        <p:nvSpPr>
          <p:cNvPr id="104" name="Google Shape;104;p15"/>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Pop Culture (studies) Matter(s)</a:t>
            </a:r>
            <a:endParaRPr b="1" i="0" sz="4400" u="none" cap="none" strike="noStrike">
              <a:solidFill>
                <a:schemeClr val="lt1"/>
              </a:solidFill>
              <a:latin typeface="Calibri"/>
              <a:ea typeface="Calibri"/>
              <a:cs typeface="Calibri"/>
              <a:sym typeface="Calibri"/>
            </a:endParaRPr>
          </a:p>
        </p:txBody>
      </p:sp>
      <p:pic>
        <p:nvPicPr>
          <p:cNvPr descr="Andy%20Warhol,%20%20Marilyn" id="105" name="Google Shape;105;p15"/>
          <p:cNvPicPr preferRelativeResize="0"/>
          <p:nvPr/>
        </p:nvPicPr>
        <p:blipFill rotWithShape="1">
          <a:blip r:embed="rId3">
            <a:alphaModFix/>
          </a:blip>
          <a:srcRect b="33454" l="31519" r="0" t="0"/>
          <a:stretch/>
        </p:blipFill>
        <p:spPr>
          <a:xfrm>
            <a:off x="7298725" y="1062681"/>
            <a:ext cx="4671412" cy="4563761"/>
          </a:xfrm>
          <a:prstGeom prst="rect">
            <a:avLst/>
          </a:prstGeom>
          <a:noFill/>
          <a:ln cap="flat" cmpd="sng" w="28575">
            <a:solidFill>
              <a:srgbClr val="000000"/>
            </a:solidFill>
            <a:prstDash val="solid"/>
            <a:miter lim="800000"/>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idx="1" type="body"/>
          </p:nvPr>
        </p:nvSpPr>
        <p:spPr>
          <a:xfrm>
            <a:off x="245074" y="1751484"/>
            <a:ext cx="7753867" cy="4351338"/>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a:t>ID software formed by 6 guys</a:t>
            </a:r>
            <a:endParaRPr/>
          </a:p>
          <a:p>
            <a:pPr indent="-228600" lvl="0" marL="228600" rtl="0" algn="l">
              <a:lnSpc>
                <a:spcPct val="90000"/>
              </a:lnSpc>
              <a:spcBef>
                <a:spcPts val="1000"/>
              </a:spcBef>
              <a:spcAft>
                <a:spcPts val="0"/>
              </a:spcAft>
              <a:buClr>
                <a:schemeClr val="dk1"/>
              </a:buClr>
              <a:buSzPct val="100000"/>
              <a:buChar char="•"/>
            </a:pPr>
            <a:r>
              <a:rPr lang="en-CA"/>
              <a:t>John Romero—level design</a:t>
            </a:r>
            <a:endParaRPr/>
          </a:p>
          <a:p>
            <a:pPr indent="-228600" lvl="0" marL="228600" rtl="0" algn="l">
              <a:lnSpc>
                <a:spcPct val="90000"/>
              </a:lnSpc>
              <a:spcBef>
                <a:spcPts val="1000"/>
              </a:spcBef>
              <a:spcAft>
                <a:spcPts val="0"/>
              </a:spcAft>
              <a:buClr>
                <a:schemeClr val="dk1"/>
              </a:buClr>
              <a:buSzPct val="100000"/>
              <a:buChar char="•"/>
            </a:pPr>
            <a:r>
              <a:rPr lang="en-CA"/>
              <a:t>John Carmack—game engine</a:t>
            </a:r>
            <a:endParaRPr/>
          </a:p>
          <a:p>
            <a:pPr indent="-228600" lvl="0" marL="228600" rtl="0" algn="l">
              <a:lnSpc>
                <a:spcPct val="90000"/>
              </a:lnSpc>
              <a:spcBef>
                <a:spcPts val="1000"/>
              </a:spcBef>
              <a:spcAft>
                <a:spcPts val="0"/>
              </a:spcAft>
              <a:buClr>
                <a:schemeClr val="dk1"/>
              </a:buClr>
              <a:buSzPct val="100000"/>
              <a:buChar char="•"/>
            </a:pPr>
            <a:r>
              <a:rPr lang="en-CA"/>
              <a:t>Game distributed via share-ware</a:t>
            </a:r>
            <a:endParaRPr/>
          </a:p>
          <a:p>
            <a:pPr indent="-228600" lvl="0" marL="228600" rtl="0" algn="l">
              <a:lnSpc>
                <a:spcPct val="90000"/>
              </a:lnSpc>
              <a:spcBef>
                <a:spcPts val="1000"/>
              </a:spcBef>
              <a:spcAft>
                <a:spcPts val="0"/>
              </a:spcAft>
              <a:buClr>
                <a:schemeClr val="dk1"/>
              </a:buClr>
              <a:buSzPct val="100000"/>
              <a:buChar char="•"/>
            </a:pPr>
            <a:r>
              <a:rPr lang="en-CA"/>
              <a:t>Downloaded by an estimated 10 million people within                                   two years. </a:t>
            </a:r>
            <a:endParaRPr/>
          </a:p>
          <a:p>
            <a:pPr indent="-228600" lvl="0" marL="228600" rtl="0" algn="l">
              <a:lnSpc>
                <a:spcPct val="90000"/>
              </a:lnSpc>
              <a:spcBef>
                <a:spcPts val="1000"/>
              </a:spcBef>
              <a:spcAft>
                <a:spcPts val="0"/>
              </a:spcAft>
              <a:buClr>
                <a:schemeClr val="dk1"/>
              </a:buClr>
              <a:buSzPct val="100000"/>
              <a:buChar char="•"/>
            </a:pPr>
            <a:r>
              <a:rPr lang="en-CA"/>
              <a:t>More copies on computers in 1995 than Windows                                          1995.</a:t>
            </a:r>
            <a:endParaRPr/>
          </a:p>
          <a:p>
            <a:pPr indent="-228600" lvl="0" marL="228600" rtl="0" algn="l">
              <a:lnSpc>
                <a:spcPct val="90000"/>
              </a:lnSpc>
              <a:spcBef>
                <a:spcPts val="1000"/>
              </a:spcBef>
              <a:spcAft>
                <a:spcPts val="0"/>
              </a:spcAft>
              <a:buClr>
                <a:schemeClr val="dk1"/>
              </a:buClr>
              <a:buSzPct val="100000"/>
              <a:buChar char="•"/>
            </a:pPr>
            <a:r>
              <a:rPr lang="en-CA"/>
              <a:t>According to GameSpy, Doom was voted in 2004 by                                                    industry insiders to be the greatest game of all time. </a:t>
            </a:r>
            <a:endParaRPr/>
          </a:p>
        </p:txBody>
      </p:sp>
      <p:sp>
        <p:nvSpPr>
          <p:cNvPr id="311" name="Google Shape;311;p42"/>
          <p:cNvSpPr txBox="1"/>
          <p:nvPr/>
        </p:nvSpPr>
        <p:spPr>
          <a:xfrm>
            <a:off x="0" y="373361"/>
            <a:ext cx="8740346" cy="887027"/>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DOOM was an Indie Game?</a:t>
            </a:r>
            <a:endParaRPr b="1" sz="4400">
              <a:solidFill>
                <a:schemeClr val="lt1"/>
              </a:solidFill>
              <a:latin typeface="Calibri"/>
              <a:ea typeface="Calibri"/>
              <a:cs typeface="Calibri"/>
              <a:sym typeface="Calibri"/>
            </a:endParaRPr>
          </a:p>
        </p:txBody>
      </p:sp>
      <p:pic>
        <p:nvPicPr>
          <p:cNvPr descr="mastersofdoom7xl" id="312" name="Google Shape;312;p42"/>
          <p:cNvPicPr preferRelativeResize="0"/>
          <p:nvPr/>
        </p:nvPicPr>
        <p:blipFill rotWithShape="1">
          <a:blip r:embed="rId3">
            <a:alphaModFix/>
          </a:blip>
          <a:srcRect b="0" l="0" r="0" t="0"/>
          <a:stretch/>
        </p:blipFill>
        <p:spPr>
          <a:xfrm>
            <a:off x="9239874" y="214183"/>
            <a:ext cx="2454252" cy="3735859"/>
          </a:xfrm>
          <a:prstGeom prst="rect">
            <a:avLst/>
          </a:prstGeom>
          <a:noFill/>
          <a:ln>
            <a:noFill/>
          </a:ln>
        </p:spPr>
      </p:pic>
      <p:pic>
        <p:nvPicPr>
          <p:cNvPr descr="1819496-legacy_romero2" id="313" name="Google Shape;313;p42"/>
          <p:cNvPicPr preferRelativeResize="0"/>
          <p:nvPr/>
        </p:nvPicPr>
        <p:blipFill rotWithShape="1">
          <a:blip r:embed="rId4">
            <a:alphaModFix/>
          </a:blip>
          <a:srcRect b="0" l="0" r="0" t="0"/>
          <a:stretch/>
        </p:blipFill>
        <p:spPr>
          <a:xfrm>
            <a:off x="8169876" y="4188688"/>
            <a:ext cx="3524250" cy="2335212"/>
          </a:xfrm>
          <a:prstGeom prst="rect">
            <a:avLst/>
          </a:prstGeom>
          <a:noFill/>
          <a:ln cap="flat" cmpd="sng" w="9525">
            <a:solidFill>
              <a:schemeClr val="lt1"/>
            </a:solidFill>
            <a:prstDash val="solid"/>
            <a:miter lim="800000"/>
            <a:headEnd len="sm" w="sm" type="none"/>
            <a:tailEnd len="sm" w="sm" type="none"/>
          </a:ln>
        </p:spPr>
      </p:pic>
      <p:sp>
        <p:nvSpPr>
          <p:cNvPr id="314" name="Google Shape;314;p42"/>
          <p:cNvSpPr txBox="1"/>
          <p:nvPr/>
        </p:nvSpPr>
        <p:spPr>
          <a:xfrm>
            <a:off x="3623619" y="6102822"/>
            <a:ext cx="29738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5"/>
              </a:rPr>
              <a:t>Errant Signal: DOOM critique</a:t>
            </a:r>
            <a:endParaRPr sz="1800">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idx="1" type="body"/>
          </p:nvPr>
        </p:nvSpPr>
        <p:spPr>
          <a:xfrm>
            <a:off x="551935" y="1447800"/>
            <a:ext cx="10141465" cy="4928286"/>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3200"/>
              <a:buChar char="•"/>
            </a:pPr>
            <a:r>
              <a:rPr lang="en-CA" sz="3200"/>
              <a:t>Kickstarter has somewhat leveled the playing field regarding development money. </a:t>
            </a:r>
            <a:endParaRPr/>
          </a:p>
          <a:p>
            <a:pPr indent="-228600" lvl="0" marL="228600" rtl="0" algn="l">
              <a:lnSpc>
                <a:spcPct val="80000"/>
              </a:lnSpc>
              <a:spcBef>
                <a:spcPts val="1000"/>
              </a:spcBef>
              <a:spcAft>
                <a:spcPts val="0"/>
              </a:spcAft>
              <a:buClr>
                <a:schemeClr val="dk1"/>
              </a:buClr>
              <a:buSzPts val="3200"/>
              <a:buChar char="•"/>
            </a:pPr>
            <a:r>
              <a:rPr lang="en-CA" sz="3200"/>
              <a:t>Steam, XBL, the Apple Store and the internet in general have also provided indie developers with even more potential to expose their games to a reasonable audience.</a:t>
            </a:r>
            <a:endParaRPr/>
          </a:p>
          <a:p>
            <a:pPr indent="-228600" lvl="0" marL="228600" rtl="0" algn="l">
              <a:lnSpc>
                <a:spcPct val="80000"/>
              </a:lnSpc>
              <a:spcBef>
                <a:spcPts val="1000"/>
              </a:spcBef>
              <a:spcAft>
                <a:spcPts val="0"/>
              </a:spcAft>
              <a:buClr>
                <a:schemeClr val="dk1"/>
              </a:buClr>
              <a:buSzPts val="3200"/>
              <a:buChar char="•"/>
            </a:pPr>
            <a:r>
              <a:rPr lang="en-CA" sz="3200"/>
              <a:t>And yet with all this freedom, the dominant way to get a AAA title out here is via traditional retail methods. </a:t>
            </a:r>
            <a:endParaRPr/>
          </a:p>
          <a:p>
            <a:pPr indent="-228600" lvl="0" marL="228600" rtl="0" algn="l">
              <a:lnSpc>
                <a:spcPct val="80000"/>
              </a:lnSpc>
              <a:spcBef>
                <a:spcPts val="1000"/>
              </a:spcBef>
              <a:spcAft>
                <a:spcPts val="0"/>
              </a:spcAft>
              <a:buClr>
                <a:srgbClr val="C00000"/>
              </a:buClr>
              <a:buSzPts val="3200"/>
              <a:buChar char="•"/>
            </a:pPr>
            <a:r>
              <a:rPr b="1" lang="en-CA" sz="3200">
                <a:solidFill>
                  <a:srgbClr val="C00000"/>
                </a:solidFill>
              </a:rPr>
              <a:t>The question indie developers have to ask is how far they are willing to change their artistic vision to get wider exposure? </a:t>
            </a:r>
            <a:endParaRPr b="1" sz="3200">
              <a:solidFill>
                <a:srgbClr val="C00000"/>
              </a:solidFill>
            </a:endParaRPr>
          </a:p>
        </p:txBody>
      </p:sp>
      <p:sp>
        <p:nvSpPr>
          <p:cNvPr id="320" name="Google Shape;320;p43"/>
          <p:cNvSpPr txBox="1"/>
          <p:nvPr/>
        </p:nvSpPr>
        <p:spPr>
          <a:xfrm>
            <a:off x="0" y="390140"/>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Indie Support </a:t>
            </a:r>
            <a:endParaRPr b="1" sz="4400">
              <a:solidFill>
                <a:schemeClr val="lt1"/>
              </a:solidFill>
              <a:latin typeface="Calibri"/>
              <a:ea typeface="Calibri"/>
              <a:cs typeface="Calibri"/>
              <a:sym typeface="Calibri"/>
            </a:endParaRPr>
          </a:p>
        </p:txBody>
      </p:sp>
      <p:pic>
        <p:nvPicPr>
          <p:cNvPr id="321" name="Google Shape;321;p43"/>
          <p:cNvPicPr preferRelativeResize="0"/>
          <p:nvPr/>
        </p:nvPicPr>
        <p:blipFill rotWithShape="1">
          <a:blip r:embed="rId3">
            <a:alphaModFix/>
          </a:blip>
          <a:srcRect b="0" l="0" r="0" t="0"/>
          <a:stretch/>
        </p:blipFill>
        <p:spPr>
          <a:xfrm>
            <a:off x="9308308" y="181232"/>
            <a:ext cx="2555495" cy="1593857"/>
          </a:xfrm>
          <a:prstGeom prst="rect">
            <a:avLst/>
          </a:prstGeom>
          <a:noFill/>
          <a:ln>
            <a:noFill/>
          </a:ln>
        </p:spPr>
      </p:pic>
      <p:pic>
        <p:nvPicPr>
          <p:cNvPr descr="http://i1.cdnds.net/10/19/media_steam_logo.jpg" id="322" name="Google Shape;322;p43"/>
          <p:cNvPicPr preferRelativeResize="0"/>
          <p:nvPr/>
        </p:nvPicPr>
        <p:blipFill rotWithShape="1">
          <a:blip r:embed="rId4">
            <a:alphaModFix/>
          </a:blip>
          <a:srcRect b="27130" l="0" r="0" t="21361"/>
          <a:stretch/>
        </p:blipFill>
        <p:spPr>
          <a:xfrm>
            <a:off x="8655565" y="5592763"/>
            <a:ext cx="2857500" cy="1103870"/>
          </a:xfrm>
          <a:prstGeom prst="rect">
            <a:avLst/>
          </a:prstGeom>
          <a:noFill/>
          <a:ln>
            <a:noFill/>
          </a:ln>
        </p:spPr>
      </p:pic>
      <p:pic>
        <p:nvPicPr>
          <p:cNvPr id="323" name="Google Shape;323;p43"/>
          <p:cNvPicPr preferRelativeResize="0"/>
          <p:nvPr/>
        </p:nvPicPr>
        <p:blipFill rotWithShape="1">
          <a:blip r:embed="rId5">
            <a:alphaModFix/>
          </a:blip>
          <a:srcRect b="66920" l="-1" r="48226" t="18750"/>
          <a:stretch/>
        </p:blipFill>
        <p:spPr>
          <a:xfrm>
            <a:off x="2946743" y="5592763"/>
            <a:ext cx="5049795" cy="104826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txBox="1"/>
          <p:nvPr>
            <p:ph idx="1" type="body"/>
          </p:nvPr>
        </p:nvSpPr>
        <p:spPr>
          <a:xfrm>
            <a:off x="626378" y="1467326"/>
            <a:ext cx="6177094" cy="487680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3600"/>
              <a:buChar char="•"/>
            </a:pPr>
            <a:r>
              <a:rPr lang="en-CA" sz="3600"/>
              <a:t>Made for $200,000</a:t>
            </a:r>
            <a:endParaRPr/>
          </a:p>
          <a:p>
            <a:pPr indent="-228600" lvl="0" marL="228600" rtl="0" algn="l">
              <a:lnSpc>
                <a:spcPct val="90000"/>
              </a:lnSpc>
              <a:spcBef>
                <a:spcPts val="1000"/>
              </a:spcBef>
              <a:spcAft>
                <a:spcPts val="0"/>
              </a:spcAft>
              <a:buClr>
                <a:schemeClr val="dk1"/>
              </a:buClr>
              <a:buSzPts val="3600"/>
              <a:buChar char="•"/>
            </a:pPr>
            <a:r>
              <a:rPr lang="en-CA" sz="3600"/>
              <a:t>Financed it himself</a:t>
            </a:r>
            <a:endParaRPr/>
          </a:p>
          <a:p>
            <a:pPr indent="-228600" lvl="0" marL="228600" rtl="0" algn="l">
              <a:lnSpc>
                <a:spcPct val="90000"/>
              </a:lnSpc>
              <a:spcBef>
                <a:spcPts val="1000"/>
              </a:spcBef>
              <a:spcAft>
                <a:spcPts val="0"/>
              </a:spcAft>
              <a:buClr>
                <a:schemeClr val="dk1"/>
              </a:buClr>
              <a:buSzPts val="3600"/>
              <a:buChar char="•"/>
            </a:pPr>
            <a:r>
              <a:rPr lang="en-CA" sz="3600"/>
              <a:t>Critically acclaimed</a:t>
            </a:r>
            <a:endParaRPr/>
          </a:p>
          <a:p>
            <a:pPr indent="-228600" lvl="0" marL="228600" rtl="0" algn="l">
              <a:lnSpc>
                <a:spcPct val="90000"/>
              </a:lnSpc>
              <a:spcBef>
                <a:spcPts val="1000"/>
              </a:spcBef>
              <a:spcAft>
                <a:spcPts val="0"/>
              </a:spcAft>
              <a:buClr>
                <a:schemeClr val="dk1"/>
              </a:buClr>
              <a:buSzPts val="3600"/>
              <a:buChar char="•"/>
            </a:pPr>
            <a:r>
              <a:rPr lang="en-CA" sz="3600"/>
              <a:t>Made an estimated 4million</a:t>
            </a:r>
            <a:endParaRPr/>
          </a:p>
          <a:p>
            <a:pPr indent="-228600" lvl="0" marL="228600" rtl="0" algn="l">
              <a:lnSpc>
                <a:spcPct val="90000"/>
              </a:lnSpc>
              <a:spcBef>
                <a:spcPts val="1000"/>
              </a:spcBef>
              <a:spcAft>
                <a:spcPts val="0"/>
              </a:spcAft>
              <a:buClr>
                <a:schemeClr val="dk1"/>
              </a:buClr>
              <a:buSzPts val="3600"/>
              <a:buChar char="•"/>
            </a:pPr>
            <a:r>
              <a:rPr lang="en-CA" sz="3600"/>
              <a:t>emphasizes a need for developers to                                             design inspiring new games using "innovative, ethical and personal art.” </a:t>
            </a:r>
            <a:endParaRPr/>
          </a:p>
        </p:txBody>
      </p:sp>
      <p:pic>
        <p:nvPicPr>
          <p:cNvPr descr="File:Jonathan Blow.jpg" id="329" name="Google Shape;329;p44">
            <a:hlinkClick r:id="rId3"/>
          </p:cNvPr>
          <p:cNvPicPr preferRelativeResize="0"/>
          <p:nvPr/>
        </p:nvPicPr>
        <p:blipFill rotWithShape="1">
          <a:blip r:embed="rId4">
            <a:alphaModFix/>
          </a:blip>
          <a:srcRect b="0" l="0" r="0" t="0"/>
          <a:stretch/>
        </p:blipFill>
        <p:spPr>
          <a:xfrm>
            <a:off x="7221538" y="442914"/>
            <a:ext cx="4475162" cy="5943600"/>
          </a:xfrm>
          <a:prstGeom prst="rect">
            <a:avLst/>
          </a:prstGeom>
          <a:noFill/>
          <a:ln cap="flat" cmpd="sng" w="28575">
            <a:solidFill>
              <a:schemeClr val="dk1"/>
            </a:solidFill>
            <a:prstDash val="solid"/>
            <a:miter lim="800000"/>
            <a:headEnd len="sm" w="sm" type="none"/>
            <a:tailEnd len="sm" w="sm" type="none"/>
          </a:ln>
        </p:spPr>
      </p:pic>
      <p:sp>
        <p:nvSpPr>
          <p:cNvPr id="330" name="Google Shape;330;p44"/>
          <p:cNvSpPr txBox="1"/>
          <p:nvPr/>
        </p:nvSpPr>
        <p:spPr>
          <a:xfrm>
            <a:off x="4321029" y="6383020"/>
            <a:ext cx="2743200" cy="3667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5"/>
              </a:rPr>
              <a:t>YouTube - Braid Trailer</a:t>
            </a:r>
            <a:endParaRPr b="0" sz="1800">
              <a:solidFill>
                <a:schemeClr val="dk1"/>
              </a:solidFill>
              <a:latin typeface="Arial"/>
              <a:ea typeface="Arial"/>
              <a:cs typeface="Arial"/>
              <a:sym typeface="Arial"/>
            </a:endParaRPr>
          </a:p>
        </p:txBody>
      </p:sp>
      <p:sp>
        <p:nvSpPr>
          <p:cNvPr id="331" name="Google Shape;331;p44"/>
          <p:cNvSpPr txBox="1"/>
          <p:nvPr/>
        </p:nvSpPr>
        <p:spPr>
          <a:xfrm>
            <a:off x="1" y="413604"/>
            <a:ext cx="6535024"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Jonathan Blow: </a:t>
            </a:r>
            <a:r>
              <a:rPr b="1" i="1" lang="en-CA" sz="4400">
                <a:solidFill>
                  <a:schemeClr val="lt1"/>
                </a:solidFill>
                <a:latin typeface="Calibri"/>
                <a:ea typeface="Calibri"/>
                <a:cs typeface="Calibri"/>
                <a:sym typeface="Calibri"/>
              </a:rPr>
              <a:t>Braid</a:t>
            </a:r>
            <a:endParaRPr b="1" i="1" sz="4400">
              <a:solidFill>
                <a:schemeClr val="l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5"/>
          <p:cNvPicPr preferRelativeResize="0"/>
          <p:nvPr/>
        </p:nvPicPr>
        <p:blipFill rotWithShape="1">
          <a:blip r:embed="rId3">
            <a:alphaModFix/>
          </a:blip>
          <a:srcRect b="0" l="17033" r="0" t="0"/>
          <a:stretch/>
        </p:blipFill>
        <p:spPr>
          <a:xfrm>
            <a:off x="0" y="0"/>
            <a:ext cx="9547743" cy="6752422"/>
          </a:xfrm>
          <a:prstGeom prst="rect">
            <a:avLst/>
          </a:prstGeom>
          <a:noFill/>
          <a:ln>
            <a:noFill/>
          </a:ln>
        </p:spPr>
      </p:pic>
      <p:sp>
        <p:nvSpPr>
          <p:cNvPr id="337" name="Google Shape;337;p45"/>
          <p:cNvSpPr txBox="1"/>
          <p:nvPr/>
        </p:nvSpPr>
        <p:spPr>
          <a:xfrm>
            <a:off x="9010291" y="6106091"/>
            <a:ext cx="30396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4"/>
              </a:rPr>
              <a:t>'Braid' creator sacrifices his fortune to build his next game</a:t>
            </a:r>
            <a:endParaRPr sz="1800">
              <a:solidFill>
                <a:schemeClr val="dk1"/>
              </a:solidFill>
              <a:latin typeface="Calibri"/>
              <a:ea typeface="Calibri"/>
              <a:cs typeface="Calibri"/>
              <a:sym typeface="Calibri"/>
            </a:endParaRPr>
          </a:p>
        </p:txBody>
      </p:sp>
      <p:sp>
        <p:nvSpPr>
          <p:cNvPr id="338" name="Google Shape;338;p45"/>
          <p:cNvSpPr txBox="1"/>
          <p:nvPr/>
        </p:nvSpPr>
        <p:spPr>
          <a:xfrm>
            <a:off x="9438614" y="243121"/>
            <a:ext cx="2183028" cy="56323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a:solidFill>
                  <a:schemeClr val="dk1"/>
                </a:solidFill>
                <a:latin typeface="Calibri"/>
                <a:ea typeface="Calibri"/>
                <a:cs typeface="Calibri"/>
                <a:sym typeface="Calibri"/>
              </a:rPr>
              <a:t>Final development costs were estimated at just under $6 million.</a:t>
            </a:r>
            <a:r>
              <a:rPr baseline="30000" lang="en-CA" sz="1800">
                <a:solidFill>
                  <a:schemeClr val="dk1"/>
                </a:solidFill>
                <a:latin typeface="Calibri"/>
                <a:ea typeface="Calibri"/>
                <a:cs typeface="Calibri"/>
                <a:sym typeface="Calibri"/>
              </a:rPr>
              <a:t> </a:t>
            </a:r>
            <a:r>
              <a:rPr lang="en-CA" sz="1800">
                <a:solidFill>
                  <a:schemeClr val="dk1"/>
                </a:solidFill>
                <a:latin typeface="Calibri"/>
                <a:ea typeface="Calibri"/>
                <a:cs typeface="Calibri"/>
                <a:sym typeface="Calibri"/>
              </a:rPr>
              <a:t>While Blow considers </a:t>
            </a:r>
            <a:r>
              <a:rPr i="1" lang="en-CA" sz="1800">
                <a:solidFill>
                  <a:schemeClr val="dk1"/>
                </a:solidFill>
                <a:latin typeface="Calibri"/>
                <a:ea typeface="Calibri"/>
                <a:cs typeface="Calibri"/>
                <a:sym typeface="Calibri"/>
              </a:rPr>
              <a:t>The Witness</a:t>
            </a:r>
            <a:r>
              <a:rPr lang="en-CA" sz="1800">
                <a:solidFill>
                  <a:schemeClr val="dk1"/>
                </a:solidFill>
                <a:latin typeface="Calibri"/>
                <a:ea typeface="Calibri"/>
                <a:cs typeface="Calibri"/>
                <a:sym typeface="Calibri"/>
              </a:rPr>
              <a:t> as an indie game due to the lack of funding or support from a major publisher, he also feels the scope of the project by time and cost to be closer to that of what a AAA studio would produce, and represents a new type of game development in the industry.</a:t>
            </a:r>
            <a:endParaRPr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44" name="Google Shape;344;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45" name="Google Shape;345;p46"/>
          <p:cNvPicPr preferRelativeResize="0"/>
          <p:nvPr/>
        </p:nvPicPr>
        <p:blipFill rotWithShape="1">
          <a:blip r:embed="rId3">
            <a:alphaModFix/>
          </a:blip>
          <a:srcRect b="0" l="0" r="0" t="0"/>
          <a:stretch/>
        </p:blipFill>
        <p:spPr>
          <a:xfrm>
            <a:off x="0" y="-28575"/>
            <a:ext cx="12192000" cy="6896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51" name="Google Shape;351;p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52" name="Google Shape;352;p47"/>
          <p:cNvPicPr preferRelativeResize="0"/>
          <p:nvPr/>
        </p:nvPicPr>
        <p:blipFill rotWithShape="1">
          <a:blip r:embed="rId3">
            <a:alphaModFix/>
          </a:blip>
          <a:srcRect b="0" l="0" r="0" t="0"/>
          <a:stretch/>
        </p:blipFill>
        <p:spPr>
          <a:xfrm>
            <a:off x="157162" y="75686"/>
            <a:ext cx="11877675" cy="7200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idx="1" type="body"/>
          </p:nvPr>
        </p:nvSpPr>
        <p:spPr>
          <a:xfrm>
            <a:off x="409833" y="1726771"/>
            <a:ext cx="7795054" cy="435133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CA"/>
              <a:t>Review scores can have a major impact on the success of any given game.</a:t>
            </a:r>
            <a:endParaRPr/>
          </a:p>
          <a:p>
            <a:pPr indent="-228600" lvl="0" marL="228600" rtl="0" algn="l">
              <a:lnSpc>
                <a:spcPct val="90000"/>
              </a:lnSpc>
              <a:spcBef>
                <a:spcPts val="1000"/>
              </a:spcBef>
              <a:spcAft>
                <a:spcPts val="0"/>
              </a:spcAft>
              <a:buClr>
                <a:srgbClr val="C00000"/>
              </a:buClr>
              <a:buSzPct val="100000"/>
              <a:buChar char="•"/>
            </a:pPr>
            <a:r>
              <a:rPr b="1" lang="en-CA">
                <a:solidFill>
                  <a:srgbClr val="C00000"/>
                </a:solidFill>
              </a:rPr>
              <a:t>Developer bonuses can also be given or taken away based on the review scores that the game receives.</a:t>
            </a:r>
            <a:endParaRPr/>
          </a:p>
          <a:p>
            <a:pPr indent="-228600" lvl="0" marL="228600" rtl="0" algn="l">
              <a:lnSpc>
                <a:spcPct val="90000"/>
              </a:lnSpc>
              <a:spcBef>
                <a:spcPts val="1000"/>
              </a:spcBef>
              <a:spcAft>
                <a:spcPts val="0"/>
              </a:spcAft>
              <a:buClr>
                <a:srgbClr val="C00000"/>
              </a:buClr>
              <a:buSzPct val="100000"/>
              <a:buChar char="•"/>
            </a:pPr>
            <a:r>
              <a:rPr b="1" lang="en-CA">
                <a:solidFill>
                  <a:srgbClr val="C00000"/>
                </a:solidFill>
              </a:rPr>
              <a:t>For example, developer Obsidian Entertainment was going to be given a bonus if their game </a:t>
            </a:r>
            <a:r>
              <a:rPr b="1" i="1" lang="en-CA">
                <a:solidFill>
                  <a:srgbClr val="C00000"/>
                </a:solidFill>
              </a:rPr>
              <a:t>Fallout: New Vegas </a:t>
            </a:r>
            <a:r>
              <a:rPr b="1" lang="en-CA">
                <a:solidFill>
                  <a:srgbClr val="C00000"/>
                </a:solidFill>
              </a:rPr>
              <a:t>received an aggregate score of 85 or higher on Metacritic</a:t>
            </a:r>
            <a:r>
              <a:rPr lang="en-CA"/>
              <a:t>.</a:t>
            </a:r>
            <a:endParaRPr/>
          </a:p>
          <a:p>
            <a:pPr indent="-228600" lvl="0" marL="228600" rtl="0" algn="l">
              <a:lnSpc>
                <a:spcPct val="90000"/>
              </a:lnSpc>
              <a:spcBef>
                <a:spcPts val="1000"/>
              </a:spcBef>
              <a:spcAft>
                <a:spcPts val="0"/>
              </a:spcAft>
              <a:buClr>
                <a:schemeClr val="dk1"/>
              </a:buClr>
              <a:buSzPct val="100000"/>
              <a:buChar char="•"/>
            </a:pPr>
            <a:r>
              <a:rPr lang="en-CA"/>
              <a:t>It got an 84 on PC/Xbox 360</a:t>
            </a:r>
            <a:endParaRPr/>
          </a:p>
          <a:p>
            <a:pPr indent="-228600" lvl="0" marL="228600" rtl="0" algn="l">
              <a:lnSpc>
                <a:spcPct val="90000"/>
              </a:lnSpc>
              <a:spcBef>
                <a:spcPts val="1000"/>
              </a:spcBef>
              <a:spcAft>
                <a:spcPts val="0"/>
              </a:spcAft>
              <a:buClr>
                <a:schemeClr val="dk1"/>
              </a:buClr>
              <a:buSzPct val="100000"/>
              <a:buChar char="•"/>
            </a:pPr>
            <a:r>
              <a:rPr lang="en-CA"/>
              <a:t>It got an 83 on PS3</a:t>
            </a:r>
            <a:endParaRPr/>
          </a:p>
          <a:p>
            <a:pPr indent="-228600" lvl="0" marL="228600" rtl="0" algn="l">
              <a:lnSpc>
                <a:spcPct val="90000"/>
              </a:lnSpc>
              <a:spcBef>
                <a:spcPts val="1000"/>
              </a:spcBef>
              <a:spcAft>
                <a:spcPts val="0"/>
              </a:spcAft>
              <a:buClr>
                <a:schemeClr val="dk1"/>
              </a:buClr>
              <a:buSzPct val="100000"/>
              <a:buChar char="•"/>
            </a:pPr>
            <a:r>
              <a:rPr lang="en-CA"/>
              <a:t>This failure to get an 85% cost developers $1M</a:t>
            </a:r>
            <a:endParaRPr/>
          </a:p>
          <a:p>
            <a:pPr indent="-228600" lvl="0" marL="228600" rtl="0" algn="l">
              <a:lnSpc>
                <a:spcPct val="90000"/>
              </a:lnSpc>
              <a:spcBef>
                <a:spcPts val="1000"/>
              </a:spcBef>
              <a:spcAft>
                <a:spcPts val="0"/>
              </a:spcAft>
              <a:buClr>
                <a:schemeClr val="dk1"/>
              </a:buClr>
              <a:buSzPct val="100000"/>
              <a:buChar char="•"/>
            </a:pPr>
            <a:r>
              <a:rPr lang="en-CA"/>
              <a:t>Roughly $14,000 per person</a:t>
            </a:r>
            <a:endParaRPr/>
          </a:p>
          <a:p>
            <a:pPr indent="-64135" lvl="0" marL="228600" rtl="0" algn="l">
              <a:lnSpc>
                <a:spcPct val="90000"/>
              </a:lnSpc>
              <a:spcBef>
                <a:spcPts val="1000"/>
              </a:spcBef>
              <a:spcAft>
                <a:spcPts val="0"/>
              </a:spcAft>
              <a:buClr>
                <a:schemeClr val="dk1"/>
              </a:buClr>
              <a:buSzPct val="100000"/>
              <a:buNone/>
            </a:pPr>
            <a:r>
              <a:t/>
            </a:r>
            <a:endParaRPr/>
          </a:p>
        </p:txBody>
      </p:sp>
      <p:sp>
        <p:nvSpPr>
          <p:cNvPr id="358" name="Google Shape;358;p48"/>
          <p:cNvSpPr txBox="1"/>
          <p:nvPr/>
        </p:nvSpPr>
        <p:spPr>
          <a:xfrm>
            <a:off x="0" y="340410"/>
            <a:ext cx="8740346" cy="887027"/>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Game Reviews and “Art”</a:t>
            </a:r>
            <a:endParaRPr b="1" sz="4400">
              <a:solidFill>
                <a:schemeClr val="lt1"/>
              </a:solidFill>
              <a:latin typeface="Calibri"/>
              <a:ea typeface="Calibri"/>
              <a:cs typeface="Calibri"/>
              <a:sym typeface="Calibri"/>
            </a:endParaRPr>
          </a:p>
        </p:txBody>
      </p:sp>
      <p:pic>
        <p:nvPicPr>
          <p:cNvPr id="359" name="Google Shape;359;p48"/>
          <p:cNvPicPr preferRelativeResize="0"/>
          <p:nvPr/>
        </p:nvPicPr>
        <p:blipFill rotWithShape="1">
          <a:blip r:embed="rId3">
            <a:alphaModFix/>
          </a:blip>
          <a:srcRect b="0" l="0" r="0" t="0"/>
          <a:stretch/>
        </p:blipFill>
        <p:spPr>
          <a:xfrm>
            <a:off x="8330877" y="1726771"/>
            <a:ext cx="3622226" cy="449373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9"/>
          <p:cNvSpPr txBox="1"/>
          <p:nvPr>
            <p:ph idx="1" type="body"/>
          </p:nvPr>
        </p:nvSpPr>
        <p:spPr>
          <a:xfrm>
            <a:off x="409832" y="1726771"/>
            <a:ext cx="10562967"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3600"/>
              <a:buChar char="•"/>
            </a:pPr>
            <a:r>
              <a:rPr lang="en-CA" sz="3600"/>
              <a:t>You may not care about review scores when you buy a game, but game publishers and developers are certainly concerned with their scores:</a:t>
            </a:r>
            <a:endParaRPr/>
          </a:p>
          <a:p>
            <a:pPr indent="-228600" lvl="0" marL="228600" rtl="0" algn="l">
              <a:lnSpc>
                <a:spcPct val="90000"/>
              </a:lnSpc>
              <a:spcBef>
                <a:spcPts val="1000"/>
              </a:spcBef>
              <a:spcAft>
                <a:spcPts val="0"/>
              </a:spcAft>
              <a:buClr>
                <a:schemeClr val="dk1"/>
              </a:buClr>
              <a:buSzPts val="2800"/>
              <a:buChar char="•"/>
            </a:pPr>
            <a:r>
              <a:rPr lang="en-CA"/>
              <a:t>“Typically, when you go into pitch meetings and whatnot, publishers are going to want to know your track record as far as Metacritic…When you're negotiating with the publisher for a contract, you build in bonuses for the team based on Metacritic score. So if you get above a 90, then you get X amount for a bonus. If you get below that, you don't get anything at all or get a smaller amount.” – Kim Swift, game developer</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65" name="Google Shape;365;p49"/>
          <p:cNvSpPr txBox="1"/>
          <p:nvPr/>
        </p:nvSpPr>
        <p:spPr>
          <a:xfrm>
            <a:off x="0" y="340410"/>
            <a:ext cx="8740346" cy="887027"/>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Game Reviews and “Art”</a:t>
            </a:r>
            <a:endParaRPr b="1" sz="4400">
              <a:solidFill>
                <a:schemeClr val="lt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0"/>
          <p:cNvSpPr txBox="1"/>
          <p:nvPr>
            <p:ph idx="1" type="body"/>
          </p:nvPr>
        </p:nvSpPr>
        <p:spPr>
          <a:xfrm>
            <a:off x="269789" y="1542105"/>
            <a:ext cx="10876005"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“Like a food company performing a taste test to find out that people basically like the saltiest, greasiest variation of anything and adjusting its product lineup accordingly, the big publishers struggled to stuff as much of those key elements as possible into every game they funded. </a:t>
            </a:r>
            <a:endParaRPr/>
          </a:p>
          <a:p>
            <a:pPr indent="-228600" lvl="0" marL="228600" rtl="0" algn="l">
              <a:lnSpc>
                <a:spcPct val="90000"/>
              </a:lnSpc>
              <a:spcBef>
                <a:spcPts val="1000"/>
              </a:spcBef>
              <a:spcAft>
                <a:spcPts val="0"/>
              </a:spcAft>
              <a:buClr>
                <a:schemeClr val="dk1"/>
              </a:buClr>
              <a:buSzPts val="2800"/>
              <a:buChar char="•"/>
            </a:pPr>
            <a:r>
              <a:rPr lang="en-CA"/>
              <a:t>Multiplayer modes were suddenly tacked on late in development. More missions and weapons were added to bulk up their offering–to be created by outsource partners. Level-based games suddenly turned into open-world games…  All these people wanted in the end was the best game possible–or, more precisely, the best-reviewed game possible.” – Matt Burns</a:t>
            </a:r>
            <a:endParaRPr/>
          </a:p>
        </p:txBody>
      </p:sp>
      <p:sp>
        <p:nvSpPr>
          <p:cNvPr id="371" name="Google Shape;371;p50"/>
          <p:cNvSpPr txBox="1"/>
          <p:nvPr/>
        </p:nvSpPr>
        <p:spPr>
          <a:xfrm>
            <a:off x="0" y="340410"/>
            <a:ext cx="8311978" cy="944693"/>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5400">
                <a:solidFill>
                  <a:schemeClr val="lt1"/>
                </a:solidFill>
                <a:latin typeface="Calibri"/>
                <a:ea typeface="Calibri"/>
                <a:cs typeface="Calibri"/>
                <a:sym typeface="Calibri"/>
              </a:rPr>
              <a:t>Game Reviews and “Art”</a:t>
            </a:r>
            <a:endParaRPr b="1" sz="5400">
              <a:solidFill>
                <a:schemeClr val="lt1"/>
              </a:solidFill>
              <a:latin typeface="Calibri"/>
              <a:ea typeface="Calibri"/>
              <a:cs typeface="Calibri"/>
              <a:sym typeface="Calibri"/>
            </a:endParaRPr>
          </a:p>
        </p:txBody>
      </p:sp>
      <p:sp>
        <p:nvSpPr>
          <p:cNvPr id="372" name="Google Shape;372;p50"/>
          <p:cNvSpPr txBox="1"/>
          <p:nvPr/>
        </p:nvSpPr>
        <p:spPr>
          <a:xfrm>
            <a:off x="3731740" y="5893443"/>
            <a:ext cx="687035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3"/>
              </a:rPr>
              <a:t>Metacritic Matters: How Review Scores Hurt Video Games | Kotaku UK</a:t>
            </a:r>
            <a:endParaRPr sz="18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ph idx="1" type="body"/>
          </p:nvPr>
        </p:nvSpPr>
        <p:spPr>
          <a:xfrm>
            <a:off x="397058" y="1526643"/>
            <a:ext cx="10609297" cy="4907713"/>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CA" sz="2400"/>
              <a:t>Pre-Orders are big in VG                                                                                                            culture—get your copy today!                                                                                                                We may run out! (note: they                                                                                                               never do). Or consider perks. </a:t>
            </a:r>
            <a:endParaRPr/>
          </a:p>
          <a:p>
            <a:pPr indent="-228600" lvl="0" marL="228600" rtl="0" algn="l">
              <a:lnSpc>
                <a:spcPct val="90000"/>
              </a:lnSpc>
              <a:spcBef>
                <a:spcPts val="1000"/>
              </a:spcBef>
              <a:spcAft>
                <a:spcPts val="0"/>
              </a:spcAft>
              <a:buClr>
                <a:schemeClr val="dk1"/>
              </a:buClr>
              <a:buSzPts val="2400"/>
              <a:buChar char="•"/>
            </a:pPr>
            <a:r>
              <a:rPr lang="en-CA" sz="2400"/>
              <a:t>Many publishers won’t give early                                                                                                               copies of their game to reviewers in case the game gets bad reviews and pre-orders are cancelled.</a:t>
            </a:r>
            <a:endParaRPr/>
          </a:p>
          <a:p>
            <a:pPr indent="-228600" lvl="0" marL="228600" rtl="0" algn="l">
              <a:lnSpc>
                <a:spcPct val="90000"/>
              </a:lnSpc>
              <a:spcBef>
                <a:spcPts val="1000"/>
              </a:spcBef>
              <a:spcAft>
                <a:spcPts val="0"/>
              </a:spcAft>
              <a:buClr>
                <a:schemeClr val="dk1"/>
              </a:buClr>
              <a:buSzPts val="2400"/>
              <a:buChar char="•"/>
            </a:pPr>
            <a:r>
              <a:rPr lang="en-CA" sz="2400"/>
              <a:t>Others give journalists game copies but under an </a:t>
            </a:r>
            <a:r>
              <a:rPr b="1" lang="en-CA" sz="2400">
                <a:solidFill>
                  <a:srgbClr val="C00000"/>
                </a:solidFill>
              </a:rPr>
              <a:t>embargo</a:t>
            </a:r>
            <a:r>
              <a:rPr lang="en-CA" sz="2400"/>
              <a:t>: a stipulation that they will not publish their review until the game’s release date (unless it’s </a:t>
            </a:r>
            <a:r>
              <a:rPr i="1" lang="en-CA" sz="2400"/>
              <a:t>guaranteed </a:t>
            </a:r>
            <a:r>
              <a:rPr lang="en-CA" sz="2400"/>
              <a:t>to be positive…). And if said journalist/publication breaks the embargo—tells the public the game sucks—they may never get pre-release games again.</a:t>
            </a:r>
            <a:endParaRPr/>
          </a:p>
          <a:p>
            <a:pPr indent="-228600" lvl="0" marL="228600" rtl="0" algn="l">
              <a:lnSpc>
                <a:spcPct val="90000"/>
              </a:lnSpc>
              <a:spcBef>
                <a:spcPts val="1000"/>
              </a:spcBef>
              <a:spcAft>
                <a:spcPts val="0"/>
              </a:spcAft>
              <a:buClr>
                <a:srgbClr val="C00000"/>
              </a:buClr>
              <a:buSzPts val="2400"/>
              <a:buChar char="•"/>
            </a:pPr>
            <a:r>
              <a:rPr b="1" lang="en-CA" sz="2400">
                <a:solidFill>
                  <a:srgbClr val="C00000"/>
                </a:solidFill>
              </a:rPr>
              <a:t>Games aren’t like films—you can see a film release day and have a full review up by 2pm. Film Reviewers don’t need to suck up to studio executives. </a:t>
            </a:r>
            <a:endParaRPr b="1" sz="2400">
              <a:solidFill>
                <a:srgbClr val="C00000"/>
              </a:solidFill>
            </a:endParaRPr>
          </a:p>
        </p:txBody>
      </p:sp>
      <p:sp>
        <p:nvSpPr>
          <p:cNvPr id="378" name="Google Shape;378;p51"/>
          <p:cNvSpPr txBox="1"/>
          <p:nvPr/>
        </p:nvSpPr>
        <p:spPr>
          <a:xfrm>
            <a:off x="0" y="340410"/>
            <a:ext cx="4835611" cy="887027"/>
          </a:xfrm>
          <a:prstGeom prst="rect">
            <a:avLst/>
          </a:prstGeom>
          <a:solidFill>
            <a:schemeClr val="dk1"/>
          </a:solidFill>
          <a:ln>
            <a:noFill/>
          </a:ln>
        </p:spPr>
        <p:txBody>
          <a:bodyPr anchorCtr="0" anchor="ctr" bIns="45700" lIns="91425" spcFirstLastPara="1" rIns="91425" wrap="square" tIns="45700">
            <a:normAutofit fontScale="825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Pre-Orders, Exclusives, and Embargoes</a:t>
            </a:r>
            <a:endParaRPr b="1" sz="4400">
              <a:solidFill>
                <a:schemeClr val="lt1"/>
              </a:solidFill>
              <a:latin typeface="Calibri"/>
              <a:ea typeface="Calibri"/>
              <a:cs typeface="Calibri"/>
              <a:sym typeface="Calibri"/>
            </a:endParaRPr>
          </a:p>
        </p:txBody>
      </p:sp>
      <p:pic>
        <p:nvPicPr>
          <p:cNvPr id="379" name="Google Shape;379;p51"/>
          <p:cNvPicPr preferRelativeResize="0"/>
          <p:nvPr/>
        </p:nvPicPr>
        <p:blipFill rotWithShape="1">
          <a:blip r:embed="rId3">
            <a:alphaModFix/>
          </a:blip>
          <a:srcRect b="0" l="0" r="0" t="0"/>
          <a:stretch/>
        </p:blipFill>
        <p:spPr>
          <a:xfrm>
            <a:off x="5251507" y="158534"/>
            <a:ext cx="6519885" cy="30303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idx="1" type="body"/>
          </p:nvPr>
        </p:nvSpPr>
        <p:spPr>
          <a:xfrm>
            <a:off x="453081" y="1394255"/>
            <a:ext cx="11401168" cy="1596080"/>
          </a:xfrm>
          <a:prstGeom prst="rect">
            <a:avLst/>
          </a:prstGeom>
          <a:noFill/>
          <a:ln>
            <a:noFill/>
          </a:ln>
        </p:spPr>
        <p:txBody>
          <a:bodyPr anchorCtr="0" anchor="t" bIns="45700" lIns="91425" spcFirstLastPara="1" rIns="91425" wrap="square" tIns="45700">
            <a:normAutofit fontScale="92500"/>
          </a:bodyPr>
          <a:lstStyle/>
          <a:p>
            <a:pPr indent="-228600" lvl="0" marL="228600" rtl="0" algn="l">
              <a:lnSpc>
                <a:spcPct val="90000"/>
              </a:lnSpc>
              <a:spcBef>
                <a:spcPts val="0"/>
              </a:spcBef>
              <a:spcAft>
                <a:spcPts val="0"/>
              </a:spcAft>
              <a:buClr>
                <a:schemeClr val="dk1"/>
              </a:buClr>
              <a:buSzPct val="100000"/>
              <a:buChar char="•"/>
            </a:pPr>
            <a:r>
              <a:rPr lang="en-CA" sz="3200"/>
              <a:t>Eventually academia came around to acknowledging (via semiotics and visual rhetoric) that everything is a “text” (cereal boxes, clothing, commercials, etc) and can be read/interpreted so that all may learn.</a:t>
            </a:r>
            <a:endParaRPr sz="3200"/>
          </a:p>
        </p:txBody>
      </p:sp>
      <p:sp>
        <p:nvSpPr>
          <p:cNvPr id="111" name="Google Shape;111;p16"/>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Everything is “text” </a:t>
            </a:r>
            <a:endParaRPr b="1" i="0" sz="4400" u="none" cap="none" strike="noStrike">
              <a:solidFill>
                <a:schemeClr val="lt1"/>
              </a:solidFill>
              <a:latin typeface="Calibri"/>
              <a:ea typeface="Calibri"/>
              <a:cs typeface="Calibri"/>
              <a:sym typeface="Calibri"/>
            </a:endParaRPr>
          </a:p>
        </p:txBody>
      </p:sp>
      <p:pic>
        <p:nvPicPr>
          <p:cNvPr descr="TrixMagnets1979-Front" id="112" name="Google Shape;112;p16"/>
          <p:cNvPicPr preferRelativeResize="0"/>
          <p:nvPr/>
        </p:nvPicPr>
        <p:blipFill rotWithShape="1">
          <a:blip r:embed="rId3">
            <a:alphaModFix/>
          </a:blip>
          <a:srcRect b="0" l="0" r="0" t="0"/>
          <a:stretch/>
        </p:blipFill>
        <p:spPr>
          <a:xfrm>
            <a:off x="562233" y="3148913"/>
            <a:ext cx="2246870" cy="3196302"/>
          </a:xfrm>
          <a:prstGeom prst="rect">
            <a:avLst/>
          </a:prstGeom>
          <a:noFill/>
          <a:ln cap="flat" cmpd="sng" w="9525">
            <a:solidFill>
              <a:schemeClr val="dk1"/>
            </a:solidFill>
            <a:prstDash val="solid"/>
            <a:miter lim="800000"/>
            <a:headEnd len="sm" w="sm" type="none"/>
            <a:tailEnd len="sm" w="sm" type="none"/>
          </a:ln>
        </p:spPr>
      </p:pic>
      <p:pic>
        <p:nvPicPr>
          <p:cNvPr id="113" name="Google Shape;113;p16"/>
          <p:cNvPicPr preferRelativeResize="0"/>
          <p:nvPr/>
        </p:nvPicPr>
        <p:blipFill rotWithShape="1">
          <a:blip r:embed="rId4">
            <a:alphaModFix/>
          </a:blip>
          <a:srcRect b="0" l="0" r="0" t="0"/>
          <a:stretch/>
        </p:blipFill>
        <p:spPr>
          <a:xfrm>
            <a:off x="3208361" y="3148913"/>
            <a:ext cx="2293997" cy="3196302"/>
          </a:xfrm>
          <a:prstGeom prst="rect">
            <a:avLst/>
          </a:prstGeom>
          <a:noFill/>
          <a:ln>
            <a:noFill/>
          </a:ln>
        </p:spPr>
      </p:pic>
      <p:pic>
        <p:nvPicPr>
          <p:cNvPr id="114" name="Google Shape;114;p16"/>
          <p:cNvPicPr preferRelativeResize="0"/>
          <p:nvPr/>
        </p:nvPicPr>
        <p:blipFill rotWithShape="1">
          <a:blip r:embed="rId5">
            <a:alphaModFix/>
          </a:blip>
          <a:srcRect b="0" l="0" r="0" t="0"/>
          <a:stretch/>
        </p:blipFill>
        <p:spPr>
          <a:xfrm>
            <a:off x="5901616" y="3199607"/>
            <a:ext cx="2176119" cy="3145608"/>
          </a:xfrm>
          <a:prstGeom prst="rect">
            <a:avLst/>
          </a:prstGeom>
          <a:noFill/>
          <a:ln>
            <a:noFill/>
          </a:ln>
        </p:spPr>
      </p:pic>
      <p:pic>
        <p:nvPicPr>
          <p:cNvPr descr="https://pbs.twimg.com/media/CLmBwa3WcAAjceb.jpg" id="115" name="Google Shape;115;p16"/>
          <p:cNvPicPr preferRelativeResize="0"/>
          <p:nvPr/>
        </p:nvPicPr>
        <p:blipFill rotWithShape="1">
          <a:blip r:embed="rId6">
            <a:alphaModFix/>
          </a:blip>
          <a:srcRect b="0" l="0" r="0" t="0"/>
          <a:stretch/>
        </p:blipFill>
        <p:spPr>
          <a:xfrm>
            <a:off x="8476993" y="3184201"/>
            <a:ext cx="3161014" cy="316101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385" name="Google Shape;385;p52"/>
          <p:cNvPicPr preferRelativeResize="0"/>
          <p:nvPr>
            <p:ph idx="1" type="body"/>
          </p:nvPr>
        </p:nvPicPr>
        <p:blipFill rotWithShape="1">
          <a:blip r:embed="rId3">
            <a:alphaModFix/>
          </a:blip>
          <a:srcRect b="0" l="0" r="0" t="0"/>
          <a:stretch/>
        </p:blipFill>
        <p:spPr>
          <a:xfrm>
            <a:off x="-1" y="0"/>
            <a:ext cx="12164967" cy="6858000"/>
          </a:xfrm>
          <a:prstGeom prst="rect">
            <a:avLst/>
          </a:prstGeom>
          <a:noFill/>
          <a:ln>
            <a:noFill/>
          </a:ln>
        </p:spPr>
      </p:pic>
      <p:sp>
        <p:nvSpPr>
          <p:cNvPr id="386" name="Google Shape;386;p52"/>
          <p:cNvSpPr txBox="1"/>
          <p:nvPr/>
        </p:nvSpPr>
        <p:spPr>
          <a:xfrm>
            <a:off x="7364627" y="12680"/>
            <a:ext cx="4800339" cy="341632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2400">
                <a:solidFill>
                  <a:schemeClr val="lt1"/>
                </a:solidFill>
                <a:latin typeface="Calibri"/>
                <a:ea typeface="Calibri"/>
                <a:cs typeface="Calibri"/>
                <a:sym typeface="Calibri"/>
              </a:rPr>
              <a:t>Game reviewer Geoff Keighley in what has been called ‘Dorito-Gate’: gaming journalism has for a long time faced “an avalanche of complaints and suspicion about the coziness of the gaming press with the public relations wing of the companies whose games they cover.” </a:t>
            </a:r>
            <a:endParaRPr b="1" sz="2400">
              <a:solidFill>
                <a:schemeClr val="lt1"/>
              </a:solidFill>
              <a:latin typeface="Calibri"/>
              <a:ea typeface="Calibri"/>
              <a:cs typeface="Calibri"/>
              <a:sym typeface="Calibri"/>
            </a:endParaRPr>
          </a:p>
        </p:txBody>
      </p:sp>
      <p:sp>
        <p:nvSpPr>
          <p:cNvPr id="387" name="Google Shape;387;p52"/>
          <p:cNvSpPr txBox="1"/>
          <p:nvPr/>
        </p:nvSpPr>
        <p:spPr>
          <a:xfrm>
            <a:off x="2990335" y="6376087"/>
            <a:ext cx="5461687"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4"/>
              </a:rPr>
              <a:t>Lost Humanity 18: A Table of Doritos • Eurogamer.net</a:t>
            </a:r>
            <a:endParaRPr sz="18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93" name="Google Shape;393;p53"/>
          <p:cNvSpPr txBox="1"/>
          <p:nvPr>
            <p:ph idx="1" type="body"/>
          </p:nvPr>
        </p:nvSpPr>
        <p:spPr>
          <a:xfrm>
            <a:off x="838200" y="1825625"/>
            <a:ext cx="10515600" cy="4739932"/>
          </a:xfrm>
          <a:prstGeom prst="rect">
            <a:avLst/>
          </a:prstGeom>
          <a:noFill/>
          <a:ln>
            <a:noFill/>
          </a:ln>
        </p:spPr>
        <p:txBody>
          <a:bodyPr anchorCtr="0" anchor="t" bIns="45700" lIns="91425" spcFirstLastPara="1" rIns="91425" wrap="square" tIns="45700">
            <a:normAutofit fontScale="85000" lnSpcReduction="20000"/>
          </a:bodyPr>
          <a:lstStyle/>
          <a:p>
            <a:pPr indent="-228600" lvl="0" marL="228600" rtl="0" algn="l">
              <a:lnSpc>
                <a:spcPct val="90000"/>
              </a:lnSpc>
              <a:spcBef>
                <a:spcPts val="0"/>
              </a:spcBef>
              <a:spcAft>
                <a:spcPts val="0"/>
              </a:spcAft>
              <a:buClr>
                <a:srgbClr val="C00000"/>
              </a:buClr>
              <a:buSzPct val="100000"/>
              <a:buChar char="•"/>
            </a:pPr>
            <a:r>
              <a:rPr b="1" lang="en-CA">
                <a:solidFill>
                  <a:srgbClr val="C00000"/>
                </a:solidFill>
              </a:rPr>
              <a:t>Video Game won’t progress as an artform if their entire reason to exist is to be as commercially appealing and financially successful as possible—a mainstream enterprise that takes zero risk. </a:t>
            </a:r>
            <a:endParaRPr/>
          </a:p>
          <a:p>
            <a:pPr indent="-228600" lvl="0" marL="228600" rtl="0" algn="l">
              <a:lnSpc>
                <a:spcPct val="90000"/>
              </a:lnSpc>
              <a:spcBef>
                <a:spcPts val="1000"/>
              </a:spcBef>
              <a:spcAft>
                <a:spcPts val="0"/>
              </a:spcAft>
              <a:buClr>
                <a:schemeClr val="dk1"/>
              </a:buClr>
              <a:buSzPct val="100000"/>
              <a:buChar char="•"/>
            </a:pPr>
            <a:r>
              <a:rPr b="1" lang="en-CA"/>
              <a:t>Video Games won’t progress as an artform if critics and ‘journalists’ aren’t allowed to express valid critical opinions about weaker games: not everything can be good, and ‘good’ art learns from its mistakes. </a:t>
            </a:r>
            <a:endParaRPr/>
          </a:p>
          <a:p>
            <a:pPr indent="-228600" lvl="0" marL="228600" rtl="0" algn="l">
              <a:lnSpc>
                <a:spcPct val="90000"/>
              </a:lnSpc>
              <a:spcBef>
                <a:spcPts val="1000"/>
              </a:spcBef>
              <a:spcAft>
                <a:spcPts val="0"/>
              </a:spcAft>
              <a:buClr>
                <a:srgbClr val="833C0B"/>
              </a:buClr>
              <a:buSzPct val="100000"/>
              <a:buChar char="•"/>
            </a:pPr>
            <a:r>
              <a:rPr b="1" lang="en-CA">
                <a:solidFill>
                  <a:srgbClr val="833C0B"/>
                </a:solidFill>
              </a:rPr>
              <a:t>Video Games won’t progress as an artform until the medium itself “matures” (via different subjects) as well as its “audience” (via constructive critical arguments as opposed to death threats and personal attacks). </a:t>
            </a:r>
            <a:endParaRPr/>
          </a:p>
          <a:p>
            <a:pPr indent="-228600" lvl="0" marL="228600" rtl="0" algn="l">
              <a:lnSpc>
                <a:spcPct val="90000"/>
              </a:lnSpc>
              <a:spcBef>
                <a:spcPts val="1000"/>
              </a:spcBef>
              <a:spcAft>
                <a:spcPts val="0"/>
              </a:spcAft>
              <a:buClr>
                <a:srgbClr val="2E75B5"/>
              </a:buClr>
              <a:buSzPct val="100000"/>
              <a:buChar char="•"/>
            </a:pPr>
            <a:r>
              <a:rPr b="1" lang="en-CA">
                <a:solidFill>
                  <a:srgbClr val="2E75B5"/>
                </a:solidFill>
              </a:rPr>
              <a:t>“Everyone has a nice easy ride if the review scores stay decent and the content of the games are never challenged. Websites get their exclusives. Ad revenue keeps rolling in. The information is controlled. Everyone stays friendly. It's a steady flow of Mountain Dew pouring from the hills of the money men, down through the fingers of the weary journos, down into your mouths. At some point you will have to stop drinking that stuff and demand something better.”</a:t>
            </a:r>
            <a:endParaRPr/>
          </a:p>
          <a:p>
            <a:pPr indent="-77470" lvl="0" marL="228600" rtl="0" algn="l">
              <a:lnSpc>
                <a:spcPct val="90000"/>
              </a:lnSpc>
              <a:spcBef>
                <a:spcPts val="1000"/>
              </a:spcBef>
              <a:spcAft>
                <a:spcPts val="0"/>
              </a:spcAft>
              <a:buClr>
                <a:schemeClr val="dk1"/>
              </a:buClr>
              <a:buSzPct val="100000"/>
              <a:buNone/>
            </a:pPr>
            <a:r>
              <a:t/>
            </a:r>
            <a:endParaRPr/>
          </a:p>
        </p:txBody>
      </p:sp>
      <p:sp>
        <p:nvSpPr>
          <p:cNvPr id="394" name="Google Shape;394;p53"/>
          <p:cNvSpPr txBox="1"/>
          <p:nvPr/>
        </p:nvSpPr>
        <p:spPr>
          <a:xfrm>
            <a:off x="0" y="340410"/>
            <a:ext cx="8311978" cy="944693"/>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5400">
                <a:solidFill>
                  <a:schemeClr val="lt1"/>
                </a:solidFill>
                <a:latin typeface="Calibri"/>
                <a:ea typeface="Calibri"/>
                <a:cs typeface="Calibri"/>
                <a:sym typeface="Calibri"/>
              </a:rPr>
              <a:t>What Does This All Mean????</a:t>
            </a:r>
            <a:endParaRPr b="1" sz="54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4"/>
          <p:cNvSpPr txBox="1"/>
          <p:nvPr>
            <p:ph idx="1" type="body"/>
          </p:nvPr>
        </p:nvSpPr>
        <p:spPr>
          <a:xfrm>
            <a:off x="494269" y="1682579"/>
            <a:ext cx="7282250" cy="446284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Gaming is both accepted by mainstream culture and rejected by it—ambivalence! </a:t>
            </a:r>
            <a:endParaRPr/>
          </a:p>
          <a:p>
            <a:pPr indent="-228600" lvl="0" marL="228600" rtl="0" algn="l">
              <a:lnSpc>
                <a:spcPct val="90000"/>
              </a:lnSpc>
              <a:spcBef>
                <a:spcPts val="1000"/>
              </a:spcBef>
              <a:spcAft>
                <a:spcPts val="0"/>
              </a:spcAft>
              <a:buClr>
                <a:schemeClr val="dk1"/>
              </a:buClr>
              <a:buSzPts val="3200"/>
              <a:buChar char="•"/>
            </a:pPr>
            <a:r>
              <a:rPr lang="en-CA" sz="3200"/>
              <a:t>At worst, “games are considered unsophisticated in their form, problematic in their content, the cause of health problems from obesity to addiction to aggression”(162).</a:t>
            </a:r>
            <a:endParaRPr/>
          </a:p>
          <a:p>
            <a:pPr indent="-228600" lvl="0" marL="228600" rtl="0" algn="l">
              <a:lnSpc>
                <a:spcPct val="90000"/>
              </a:lnSpc>
              <a:spcBef>
                <a:spcPts val="1000"/>
              </a:spcBef>
              <a:spcAft>
                <a:spcPts val="0"/>
              </a:spcAft>
              <a:buClr>
                <a:schemeClr val="dk1"/>
              </a:buClr>
              <a:buSzPts val="3200"/>
              <a:buChar char="•"/>
            </a:pPr>
            <a:r>
              <a:rPr lang="en-CA" sz="3200"/>
              <a:t>At best…well, to be continued next week.</a:t>
            </a:r>
            <a:endParaRPr sz="3200"/>
          </a:p>
        </p:txBody>
      </p:sp>
      <p:sp>
        <p:nvSpPr>
          <p:cNvPr id="400" name="Google Shape;400;p54"/>
          <p:cNvSpPr txBox="1"/>
          <p:nvPr/>
        </p:nvSpPr>
        <p:spPr>
          <a:xfrm>
            <a:off x="0" y="398076"/>
            <a:ext cx="7776519" cy="1101210"/>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6500">
                <a:solidFill>
                  <a:schemeClr val="lt1"/>
                </a:solidFill>
                <a:latin typeface="Calibri"/>
                <a:ea typeface="Calibri"/>
                <a:cs typeface="Calibri"/>
                <a:sym typeface="Calibri"/>
              </a:rPr>
              <a:t>Public Perception of VGs</a:t>
            </a:r>
            <a:endParaRPr b="1" sz="6500">
              <a:solidFill>
                <a:schemeClr val="lt1"/>
              </a:solidFill>
              <a:latin typeface="Calibri"/>
              <a:ea typeface="Calibri"/>
              <a:cs typeface="Calibri"/>
              <a:sym typeface="Calibri"/>
            </a:endParaRPr>
          </a:p>
        </p:txBody>
      </p:sp>
      <p:pic>
        <p:nvPicPr>
          <p:cNvPr id="401" name="Google Shape;401;p54"/>
          <p:cNvPicPr preferRelativeResize="0"/>
          <p:nvPr/>
        </p:nvPicPr>
        <p:blipFill rotWithShape="1">
          <a:blip r:embed="rId3">
            <a:alphaModFix/>
          </a:blip>
          <a:srcRect b="0" l="0" r="0" t="0"/>
          <a:stretch/>
        </p:blipFill>
        <p:spPr>
          <a:xfrm>
            <a:off x="8386117" y="702875"/>
            <a:ext cx="3556973" cy="533545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5"/>
          <p:cNvSpPr txBox="1"/>
          <p:nvPr>
            <p:ph idx="1" type="body"/>
          </p:nvPr>
        </p:nvSpPr>
        <p:spPr>
          <a:xfrm>
            <a:off x="502508" y="1600201"/>
            <a:ext cx="4530812" cy="4726458"/>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rtl="0" algn="l">
              <a:lnSpc>
                <a:spcPct val="90000"/>
              </a:lnSpc>
              <a:spcBef>
                <a:spcPts val="0"/>
              </a:spcBef>
              <a:spcAft>
                <a:spcPts val="0"/>
              </a:spcAft>
              <a:buClr>
                <a:schemeClr val="dk1"/>
              </a:buClr>
              <a:buSzPct val="100000"/>
              <a:buChar char="•"/>
            </a:pPr>
            <a:r>
              <a:rPr lang="en-CA" sz="3200"/>
              <a:t>Given video games’ public perception as largely negative, the industry originally  adapted to finding ways to market itself as non-threatening. </a:t>
            </a:r>
            <a:endParaRPr/>
          </a:p>
          <a:p>
            <a:pPr indent="-228600" lvl="0" marL="228600" rtl="0" algn="l">
              <a:lnSpc>
                <a:spcPct val="90000"/>
              </a:lnSpc>
              <a:spcBef>
                <a:spcPts val="1000"/>
              </a:spcBef>
              <a:spcAft>
                <a:spcPts val="0"/>
              </a:spcAft>
              <a:buClr>
                <a:schemeClr val="dk1"/>
              </a:buClr>
              <a:buSzPct val="100000"/>
              <a:buChar char="•"/>
            </a:pPr>
            <a:r>
              <a:rPr lang="en-CA" sz="3200"/>
              <a:t>Atari, Nintendo and the PC where seen as tools that could bring families together and be used to do one’s homework (well, just the PC for the last one)</a:t>
            </a:r>
            <a:endParaRPr sz="3200"/>
          </a:p>
        </p:txBody>
      </p:sp>
      <p:sp>
        <p:nvSpPr>
          <p:cNvPr id="407" name="Google Shape;407;p55"/>
          <p:cNvSpPr txBox="1"/>
          <p:nvPr/>
        </p:nvSpPr>
        <p:spPr>
          <a:xfrm>
            <a:off x="0" y="249794"/>
            <a:ext cx="6705600" cy="985881"/>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lang="en-CA" sz="5500">
                <a:solidFill>
                  <a:schemeClr val="lt1"/>
                </a:solidFill>
                <a:latin typeface="Calibri"/>
                <a:ea typeface="Calibri"/>
                <a:cs typeface="Calibri"/>
                <a:sym typeface="Calibri"/>
              </a:rPr>
              <a:t>Early Marketing</a:t>
            </a:r>
            <a:endParaRPr b="1" sz="5500">
              <a:solidFill>
                <a:schemeClr val="lt1"/>
              </a:solidFill>
              <a:latin typeface="Calibri"/>
              <a:ea typeface="Calibri"/>
              <a:cs typeface="Calibri"/>
              <a:sym typeface="Calibri"/>
            </a:endParaRPr>
          </a:p>
        </p:txBody>
      </p:sp>
      <p:pic>
        <p:nvPicPr>
          <p:cNvPr id="408" name="Google Shape;408;p55"/>
          <p:cNvPicPr preferRelativeResize="0"/>
          <p:nvPr/>
        </p:nvPicPr>
        <p:blipFill rotWithShape="1">
          <a:blip r:embed="rId3">
            <a:alphaModFix/>
          </a:blip>
          <a:srcRect b="0" l="0" r="0" t="0"/>
          <a:stretch/>
        </p:blipFill>
        <p:spPr>
          <a:xfrm>
            <a:off x="5371106" y="1600201"/>
            <a:ext cx="6693751" cy="4370173"/>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6"/>
          <p:cNvSpPr txBox="1"/>
          <p:nvPr>
            <p:ph idx="1" type="body"/>
          </p:nvPr>
        </p:nvSpPr>
        <p:spPr>
          <a:xfrm>
            <a:off x="494269" y="1682579"/>
            <a:ext cx="11318789" cy="400152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600"/>
              <a:buChar char="•"/>
            </a:pPr>
            <a:r>
              <a:rPr lang="en-CA" sz="3600"/>
              <a:t>Other campaigns have seen the industry embrace its edginess.</a:t>
            </a:r>
            <a:endParaRPr/>
          </a:p>
          <a:p>
            <a:pPr indent="-228600" lvl="0" marL="228600" rtl="0" algn="l">
              <a:lnSpc>
                <a:spcPct val="90000"/>
              </a:lnSpc>
              <a:spcBef>
                <a:spcPts val="1000"/>
              </a:spcBef>
              <a:spcAft>
                <a:spcPts val="0"/>
              </a:spcAft>
              <a:buClr>
                <a:schemeClr val="dk1"/>
              </a:buClr>
              <a:buSzPts val="3600"/>
              <a:buChar char="•"/>
            </a:pPr>
            <a:r>
              <a:rPr lang="en-CA" sz="3600"/>
              <a:t>“The Sega Scream” for example</a:t>
            </a:r>
            <a:endParaRPr sz="3600"/>
          </a:p>
        </p:txBody>
      </p:sp>
      <p:sp>
        <p:nvSpPr>
          <p:cNvPr id="414" name="Google Shape;414;p56"/>
          <p:cNvSpPr txBox="1"/>
          <p:nvPr/>
        </p:nvSpPr>
        <p:spPr>
          <a:xfrm>
            <a:off x="0" y="398075"/>
            <a:ext cx="7356389" cy="1092973"/>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5500">
                <a:solidFill>
                  <a:schemeClr val="lt1"/>
                </a:solidFill>
                <a:latin typeface="Calibri"/>
                <a:ea typeface="Calibri"/>
                <a:cs typeface="Calibri"/>
                <a:sym typeface="Calibri"/>
              </a:rPr>
              <a:t>Subculture to Mass Culture</a:t>
            </a:r>
            <a:endParaRPr b="1" sz="5500">
              <a:solidFill>
                <a:schemeClr val="lt1"/>
              </a:solidFill>
              <a:latin typeface="Calibri"/>
              <a:ea typeface="Calibri"/>
              <a:cs typeface="Calibri"/>
              <a:sym typeface="Calibri"/>
            </a:endParaRPr>
          </a:p>
        </p:txBody>
      </p:sp>
      <p:pic>
        <p:nvPicPr>
          <p:cNvPr id="415" name="Google Shape;415;p56"/>
          <p:cNvPicPr preferRelativeResize="0"/>
          <p:nvPr/>
        </p:nvPicPr>
        <p:blipFill rotWithShape="1">
          <a:blip r:embed="rId3">
            <a:alphaModFix/>
          </a:blip>
          <a:srcRect b="13500" l="6282" r="44536" t="34380"/>
          <a:stretch/>
        </p:blipFill>
        <p:spPr>
          <a:xfrm>
            <a:off x="7536677" y="3062718"/>
            <a:ext cx="4035425" cy="3208338"/>
          </a:xfrm>
          <a:prstGeom prst="rect">
            <a:avLst/>
          </a:prstGeom>
          <a:noFill/>
          <a:ln cap="flat" cmpd="sng" w="9525">
            <a:solidFill>
              <a:schemeClr val="dk1"/>
            </a:solidFill>
            <a:prstDash val="solid"/>
            <a:miter lim="800000"/>
            <a:headEnd len="sm" w="sm" type="none"/>
            <a:tailEnd len="sm" w="sm" type="none"/>
          </a:ln>
        </p:spPr>
      </p:pic>
      <p:sp>
        <p:nvSpPr>
          <p:cNvPr id="416" name="Google Shape;416;p56"/>
          <p:cNvSpPr txBox="1"/>
          <p:nvPr/>
        </p:nvSpPr>
        <p:spPr>
          <a:xfrm>
            <a:off x="1556951" y="5156886"/>
            <a:ext cx="298209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4"/>
              </a:rPr>
              <a:t>Game Gear Super Sonic Sports Pack commercial (US) - YouTube</a:t>
            </a: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descr="segaCDTVSucksAd" id="421" name="Google Shape;421;p57"/>
          <p:cNvPicPr preferRelativeResize="0"/>
          <p:nvPr/>
        </p:nvPicPr>
        <p:blipFill rotWithShape="1">
          <a:blip r:embed="rId3">
            <a:alphaModFix/>
          </a:blip>
          <a:srcRect b="0" l="33333" r="0" t="0"/>
          <a:stretch/>
        </p:blipFill>
        <p:spPr>
          <a:xfrm>
            <a:off x="1243914" y="0"/>
            <a:ext cx="9144000" cy="685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txBox="1"/>
          <p:nvPr>
            <p:ph idx="1" type="body"/>
          </p:nvPr>
        </p:nvSpPr>
        <p:spPr>
          <a:xfrm>
            <a:off x="494269" y="1682579"/>
            <a:ext cx="11318789" cy="4508496"/>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In 2001, with the release of the Xbox, Gamecube and Playstation 2, the gaming industry finally targeted the general public as opposed to already established gamers. </a:t>
            </a:r>
            <a:endParaRPr/>
          </a:p>
          <a:p>
            <a:pPr indent="-228600" lvl="0" marL="228600" rtl="0" algn="l">
              <a:lnSpc>
                <a:spcPct val="90000"/>
              </a:lnSpc>
              <a:spcBef>
                <a:spcPts val="1000"/>
              </a:spcBef>
              <a:spcAft>
                <a:spcPts val="0"/>
              </a:spcAft>
              <a:buClr>
                <a:schemeClr val="dk1"/>
              </a:buClr>
              <a:buSzPts val="3200"/>
              <a:buChar char="•"/>
            </a:pPr>
            <a:r>
              <a:rPr lang="en-CA" sz="3200"/>
              <a:t>Games were no longer for “geeks” and “children”—they were a legitimate past time for everyone. </a:t>
            </a:r>
            <a:endParaRPr sz="3200"/>
          </a:p>
          <a:p>
            <a:pPr indent="-228600" lvl="0" marL="228600" rtl="0" algn="l">
              <a:lnSpc>
                <a:spcPct val="90000"/>
              </a:lnSpc>
              <a:spcBef>
                <a:spcPts val="1000"/>
              </a:spcBef>
              <a:spcAft>
                <a:spcPts val="0"/>
              </a:spcAft>
              <a:buClr>
                <a:schemeClr val="dk1"/>
              </a:buClr>
              <a:buSzPts val="3200"/>
              <a:buChar char="•"/>
            </a:pPr>
            <a:r>
              <a:rPr lang="en-CA" sz="3200"/>
              <a:t>Advertising has continued to show                                                                          playing games as part of “normality”:                                                                  no more aggressive male teens in                                                  darkened rooms!</a:t>
            </a:r>
            <a:endParaRPr/>
          </a:p>
          <a:p>
            <a:pPr indent="0" lvl="0" marL="0" rtl="0" algn="l">
              <a:lnSpc>
                <a:spcPct val="90000"/>
              </a:lnSpc>
              <a:spcBef>
                <a:spcPts val="1000"/>
              </a:spcBef>
              <a:spcAft>
                <a:spcPts val="0"/>
              </a:spcAft>
              <a:buClr>
                <a:schemeClr val="dk1"/>
              </a:buClr>
              <a:buSzPts val="3200"/>
              <a:buNone/>
            </a:pPr>
            <a:r>
              <a:t/>
            </a:r>
            <a:endParaRPr sz="3200"/>
          </a:p>
          <a:p>
            <a:pPr indent="0" lvl="0" marL="0" rtl="0" algn="l">
              <a:lnSpc>
                <a:spcPct val="90000"/>
              </a:lnSpc>
              <a:spcBef>
                <a:spcPts val="1000"/>
              </a:spcBef>
              <a:spcAft>
                <a:spcPts val="0"/>
              </a:spcAft>
              <a:buClr>
                <a:schemeClr val="dk1"/>
              </a:buClr>
              <a:buSzPts val="3200"/>
              <a:buNone/>
            </a:pPr>
            <a:r>
              <a:t/>
            </a:r>
            <a:endParaRPr sz="3200"/>
          </a:p>
        </p:txBody>
      </p:sp>
      <p:sp>
        <p:nvSpPr>
          <p:cNvPr id="427" name="Google Shape;427;p58"/>
          <p:cNvSpPr txBox="1"/>
          <p:nvPr/>
        </p:nvSpPr>
        <p:spPr>
          <a:xfrm>
            <a:off x="0" y="398076"/>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Subculture to Mass Culture</a:t>
            </a:r>
            <a:endParaRPr b="1" sz="4400">
              <a:solidFill>
                <a:schemeClr val="lt1"/>
              </a:solidFill>
              <a:latin typeface="Calibri"/>
              <a:ea typeface="Calibri"/>
              <a:cs typeface="Calibri"/>
              <a:sym typeface="Calibri"/>
            </a:endParaRPr>
          </a:p>
        </p:txBody>
      </p:sp>
      <p:pic>
        <p:nvPicPr>
          <p:cNvPr descr="computer-addiction-7" id="428" name="Google Shape;428;p58"/>
          <p:cNvPicPr preferRelativeResize="0"/>
          <p:nvPr/>
        </p:nvPicPr>
        <p:blipFill rotWithShape="1">
          <a:blip r:embed="rId3">
            <a:alphaModFix/>
          </a:blip>
          <a:srcRect b="0" l="0" r="0" t="0"/>
          <a:stretch/>
        </p:blipFill>
        <p:spPr>
          <a:xfrm>
            <a:off x="7508147" y="3870578"/>
            <a:ext cx="4019685" cy="2673913"/>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Slogan: “Jump in”</a:t>
            </a:r>
            <a:endParaRPr/>
          </a:p>
          <a:p>
            <a:pPr indent="-228600" lvl="0" marL="228600" rtl="0" algn="l">
              <a:lnSpc>
                <a:spcPct val="90000"/>
              </a:lnSpc>
              <a:spcBef>
                <a:spcPts val="1000"/>
              </a:spcBef>
              <a:spcAft>
                <a:spcPts val="0"/>
              </a:spcAft>
              <a:buClr>
                <a:schemeClr val="dk1"/>
              </a:buClr>
              <a:buSzPts val="2800"/>
              <a:buChar char="•"/>
            </a:pPr>
            <a:r>
              <a:rPr lang="en-CA"/>
              <a:t>Launch ads: A water balloon fight and jump rope freestyling.</a:t>
            </a:r>
            <a:endParaRPr/>
          </a:p>
          <a:p>
            <a:pPr indent="-228600" lvl="0" marL="228600" rtl="0" algn="l">
              <a:lnSpc>
                <a:spcPct val="90000"/>
              </a:lnSpc>
              <a:spcBef>
                <a:spcPts val="1000"/>
              </a:spcBef>
              <a:spcAft>
                <a:spcPts val="0"/>
              </a:spcAft>
              <a:buClr>
                <a:schemeClr val="dk1"/>
              </a:buClr>
              <a:buSzPts val="2800"/>
              <a:buChar char="•"/>
            </a:pPr>
            <a:r>
              <a:rPr lang="en-CA"/>
              <a:t>Verdict: fun, inclusive, non-threatening.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xbox-water-balloons" id="434" name="Google Shape;434;p59"/>
          <p:cNvPicPr preferRelativeResize="0"/>
          <p:nvPr/>
        </p:nvPicPr>
        <p:blipFill rotWithShape="1">
          <a:blip r:embed="rId3">
            <a:alphaModFix/>
          </a:blip>
          <a:srcRect b="0" l="0" r="0" t="0"/>
          <a:stretch/>
        </p:blipFill>
        <p:spPr>
          <a:xfrm>
            <a:off x="1518380" y="3830638"/>
            <a:ext cx="2892425" cy="1695450"/>
          </a:xfrm>
          <a:prstGeom prst="rect">
            <a:avLst/>
          </a:prstGeom>
          <a:noFill/>
          <a:ln cap="flat" cmpd="sng" w="9525">
            <a:solidFill>
              <a:schemeClr val="dk1"/>
            </a:solidFill>
            <a:prstDash val="solid"/>
            <a:miter lim="800000"/>
            <a:headEnd len="sm" w="sm" type="none"/>
            <a:tailEnd len="sm" w="sm" type="none"/>
          </a:ln>
        </p:spPr>
      </p:pic>
      <p:pic>
        <p:nvPicPr>
          <p:cNvPr descr="xbox-360-logo" id="435" name="Google Shape;435;p59"/>
          <p:cNvPicPr preferRelativeResize="0"/>
          <p:nvPr/>
        </p:nvPicPr>
        <p:blipFill rotWithShape="1">
          <a:blip r:embed="rId4">
            <a:alphaModFix/>
          </a:blip>
          <a:srcRect b="0" l="0" r="0" t="0"/>
          <a:stretch/>
        </p:blipFill>
        <p:spPr>
          <a:xfrm>
            <a:off x="9022770" y="365125"/>
            <a:ext cx="2501966" cy="1692576"/>
          </a:xfrm>
          <a:prstGeom prst="rect">
            <a:avLst/>
          </a:prstGeom>
          <a:noFill/>
          <a:ln>
            <a:noFill/>
          </a:ln>
        </p:spPr>
      </p:pic>
      <p:pic>
        <p:nvPicPr>
          <p:cNvPr descr="XBox-360-Jump-Rope" id="436" name="Google Shape;436;p59"/>
          <p:cNvPicPr preferRelativeResize="0"/>
          <p:nvPr/>
        </p:nvPicPr>
        <p:blipFill rotWithShape="1">
          <a:blip r:embed="rId5">
            <a:alphaModFix/>
          </a:blip>
          <a:srcRect b="0" l="0" r="0" t="0"/>
          <a:stretch/>
        </p:blipFill>
        <p:spPr>
          <a:xfrm>
            <a:off x="6045544" y="3782712"/>
            <a:ext cx="3543300" cy="1946275"/>
          </a:xfrm>
          <a:prstGeom prst="rect">
            <a:avLst/>
          </a:prstGeom>
          <a:noFill/>
          <a:ln cap="flat" cmpd="sng" w="9525">
            <a:solidFill>
              <a:schemeClr val="dk1"/>
            </a:solidFill>
            <a:prstDash val="solid"/>
            <a:miter lim="800000"/>
            <a:headEnd len="sm" w="sm" type="none"/>
            <a:tailEnd len="sm" w="sm" type="none"/>
          </a:ln>
        </p:spPr>
      </p:pic>
      <p:sp>
        <p:nvSpPr>
          <p:cNvPr id="437" name="Google Shape;437;p59"/>
          <p:cNvSpPr txBox="1"/>
          <p:nvPr/>
        </p:nvSpPr>
        <p:spPr>
          <a:xfrm>
            <a:off x="6140794" y="5952137"/>
            <a:ext cx="3352800" cy="3762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6"/>
              </a:rPr>
              <a:t>YouTube - Jump In Xbox 360</a:t>
            </a:r>
            <a:endParaRPr sz="1800">
              <a:solidFill>
                <a:schemeClr val="dk1"/>
              </a:solidFill>
              <a:latin typeface="Arial"/>
              <a:ea typeface="Arial"/>
              <a:cs typeface="Arial"/>
              <a:sym typeface="Arial"/>
            </a:endParaRPr>
          </a:p>
        </p:txBody>
      </p:sp>
      <p:sp>
        <p:nvSpPr>
          <p:cNvPr id="438" name="Google Shape;438;p59"/>
          <p:cNvSpPr txBox="1"/>
          <p:nvPr/>
        </p:nvSpPr>
        <p:spPr>
          <a:xfrm>
            <a:off x="1447800" y="5770562"/>
            <a:ext cx="3048000" cy="650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7"/>
              </a:rPr>
              <a:t>YouTube - Xbox 360 Commercial - Balloons</a:t>
            </a:r>
            <a:endParaRPr sz="1800">
              <a:solidFill>
                <a:schemeClr val="dk1"/>
              </a:solidFill>
              <a:latin typeface="Arial"/>
              <a:ea typeface="Arial"/>
              <a:cs typeface="Arial"/>
              <a:sym typeface="Arial"/>
            </a:endParaRPr>
          </a:p>
        </p:txBody>
      </p:sp>
      <p:sp>
        <p:nvSpPr>
          <p:cNvPr id="439" name="Google Shape;439;p59"/>
          <p:cNvSpPr txBox="1"/>
          <p:nvPr/>
        </p:nvSpPr>
        <p:spPr>
          <a:xfrm>
            <a:off x="0" y="545844"/>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XBOX 360</a:t>
            </a:r>
            <a:endParaRPr b="1" sz="4400">
              <a:solidFill>
                <a:schemeClr val="lt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0"/>
          <p:cNvSpPr txBox="1"/>
          <p:nvPr>
            <p:ph type="title"/>
          </p:nvPr>
        </p:nvSpPr>
        <p:spPr>
          <a:xfrm>
            <a:off x="1981200" y="274638"/>
            <a:ext cx="2895600" cy="1143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CA"/>
              <a:t>PS3</a:t>
            </a:r>
            <a:endParaRPr/>
          </a:p>
        </p:txBody>
      </p:sp>
      <p:sp>
        <p:nvSpPr>
          <p:cNvPr id="445" name="Google Shape;445;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Slogan: “Play B3yond” and “This is Living.” </a:t>
            </a:r>
            <a:endParaRPr/>
          </a:p>
          <a:p>
            <a:pPr indent="-228600" lvl="0" marL="228600" rtl="0" algn="l">
              <a:lnSpc>
                <a:spcPct val="90000"/>
              </a:lnSpc>
              <a:spcBef>
                <a:spcPts val="1000"/>
              </a:spcBef>
              <a:spcAft>
                <a:spcPts val="0"/>
              </a:spcAft>
              <a:buClr>
                <a:schemeClr val="dk1"/>
              </a:buClr>
              <a:buSzPts val="2800"/>
              <a:buChar char="•"/>
            </a:pPr>
            <a:r>
              <a:rPr lang="en-CA"/>
              <a:t>Launch ads: freaky people and effects. </a:t>
            </a:r>
            <a:endParaRPr/>
          </a:p>
          <a:p>
            <a:pPr indent="-228600" lvl="0" marL="228600" rtl="0" algn="l">
              <a:lnSpc>
                <a:spcPct val="90000"/>
              </a:lnSpc>
              <a:spcBef>
                <a:spcPts val="1000"/>
              </a:spcBef>
              <a:spcAft>
                <a:spcPts val="0"/>
              </a:spcAft>
              <a:buClr>
                <a:schemeClr val="dk1"/>
              </a:buClr>
              <a:buSzPts val="2800"/>
              <a:buChar char="•"/>
            </a:pPr>
            <a:r>
              <a:rPr lang="en-CA"/>
              <a:t>Verdict: weird, ominous, threatening.</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kovac" id="446" name="Google Shape;446;p60"/>
          <p:cNvPicPr preferRelativeResize="0"/>
          <p:nvPr/>
        </p:nvPicPr>
        <p:blipFill rotWithShape="1">
          <a:blip r:embed="rId3">
            <a:alphaModFix/>
          </a:blip>
          <a:srcRect b="0" l="0" r="0" t="0"/>
          <a:stretch/>
        </p:blipFill>
        <p:spPr>
          <a:xfrm>
            <a:off x="1799967" y="3606800"/>
            <a:ext cx="2209800" cy="2201863"/>
          </a:xfrm>
          <a:prstGeom prst="rect">
            <a:avLst/>
          </a:prstGeom>
          <a:noFill/>
          <a:ln cap="flat" cmpd="sng" w="9525">
            <a:solidFill>
              <a:srgbClr val="CCFFFF"/>
            </a:solidFill>
            <a:prstDash val="solid"/>
            <a:miter lim="800000"/>
            <a:headEnd len="sm" w="sm" type="none"/>
            <a:tailEnd len="sm" w="sm" type="none"/>
          </a:ln>
        </p:spPr>
      </p:pic>
      <p:pic>
        <p:nvPicPr>
          <p:cNvPr descr="screenshot" id="447" name="Google Shape;447;p60"/>
          <p:cNvPicPr preferRelativeResize="0"/>
          <p:nvPr/>
        </p:nvPicPr>
        <p:blipFill rotWithShape="1">
          <a:blip r:embed="rId4">
            <a:alphaModFix/>
          </a:blip>
          <a:srcRect b="0" l="0" r="0" t="0"/>
          <a:stretch/>
        </p:blipFill>
        <p:spPr>
          <a:xfrm>
            <a:off x="5731477" y="3432175"/>
            <a:ext cx="4295775" cy="2419350"/>
          </a:xfrm>
          <a:prstGeom prst="rect">
            <a:avLst/>
          </a:prstGeom>
          <a:noFill/>
          <a:ln cap="flat" cmpd="sng" w="9525">
            <a:solidFill>
              <a:schemeClr val="dk1"/>
            </a:solidFill>
            <a:prstDash val="solid"/>
            <a:miter lim="800000"/>
            <a:headEnd len="sm" w="sm" type="none"/>
            <a:tailEnd len="sm" w="sm" type="none"/>
          </a:ln>
        </p:spPr>
      </p:pic>
      <p:sp>
        <p:nvSpPr>
          <p:cNvPr id="448" name="Google Shape;448;p60"/>
          <p:cNvSpPr txBox="1"/>
          <p:nvPr/>
        </p:nvSpPr>
        <p:spPr>
          <a:xfrm>
            <a:off x="5912452" y="6035675"/>
            <a:ext cx="4114800" cy="650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5"/>
              </a:rPr>
              <a:t>YouTube - PlayStation 3 Rubiks Commercial - hi-res version</a:t>
            </a:r>
            <a:endParaRPr sz="1800">
              <a:solidFill>
                <a:schemeClr val="dk1"/>
              </a:solidFill>
              <a:latin typeface="Arial"/>
              <a:ea typeface="Arial"/>
              <a:cs typeface="Arial"/>
              <a:sym typeface="Arial"/>
            </a:endParaRPr>
          </a:p>
        </p:txBody>
      </p:sp>
      <p:sp>
        <p:nvSpPr>
          <p:cNvPr id="449" name="Google Shape;449;p60"/>
          <p:cNvSpPr txBox="1"/>
          <p:nvPr/>
        </p:nvSpPr>
        <p:spPr>
          <a:xfrm>
            <a:off x="1981200" y="5992813"/>
            <a:ext cx="1676400" cy="368300"/>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6"/>
              </a:rPr>
              <a:t>This Is Living</a:t>
            </a:r>
            <a:endParaRPr sz="1800">
              <a:solidFill>
                <a:schemeClr val="dk1"/>
              </a:solidFill>
              <a:latin typeface="Arial"/>
              <a:ea typeface="Arial"/>
              <a:cs typeface="Arial"/>
              <a:sym typeface="Arial"/>
            </a:endParaRPr>
          </a:p>
        </p:txBody>
      </p:sp>
      <p:pic>
        <p:nvPicPr>
          <p:cNvPr descr="E3YGO57BPZYHGBDQKNHSAWH45VQB4RHY_thumbnail_7" id="450" name="Google Shape;450;p60"/>
          <p:cNvPicPr preferRelativeResize="0"/>
          <p:nvPr/>
        </p:nvPicPr>
        <p:blipFill rotWithShape="1">
          <a:blip r:embed="rId7">
            <a:alphaModFix/>
          </a:blip>
          <a:srcRect b="23199" l="12488" r="10744" t="41900"/>
          <a:stretch/>
        </p:blipFill>
        <p:spPr>
          <a:xfrm>
            <a:off x="6376086" y="230017"/>
            <a:ext cx="5486400" cy="1403350"/>
          </a:xfrm>
          <a:prstGeom prst="rect">
            <a:avLst/>
          </a:prstGeom>
          <a:noFill/>
          <a:ln cap="flat" cmpd="sng" w="9525">
            <a:solidFill>
              <a:schemeClr val="lt1"/>
            </a:solidFill>
            <a:prstDash val="solid"/>
            <a:miter lim="800000"/>
            <a:headEnd len="sm" w="sm" type="none"/>
            <a:tailEnd len="sm" w="sm" type="none"/>
          </a:ln>
        </p:spPr>
      </p:pic>
      <p:sp>
        <p:nvSpPr>
          <p:cNvPr id="451" name="Google Shape;451;p60"/>
          <p:cNvSpPr txBox="1"/>
          <p:nvPr/>
        </p:nvSpPr>
        <p:spPr>
          <a:xfrm>
            <a:off x="0" y="545844"/>
            <a:ext cx="5955957"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PS3</a:t>
            </a:r>
            <a:endParaRPr b="1" sz="4400">
              <a:solidFill>
                <a:schemeClr val="lt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Slogan: “Wii Would Like To Play” </a:t>
            </a:r>
            <a:endParaRPr/>
          </a:p>
          <a:p>
            <a:pPr indent="-228600" lvl="0" marL="228600" rtl="0" algn="l">
              <a:lnSpc>
                <a:spcPct val="90000"/>
              </a:lnSpc>
              <a:spcBef>
                <a:spcPts val="1000"/>
              </a:spcBef>
              <a:spcAft>
                <a:spcPts val="0"/>
              </a:spcAft>
              <a:buClr>
                <a:schemeClr val="dk1"/>
              </a:buClr>
              <a:buSzPts val="2800"/>
              <a:buChar char="•"/>
            </a:pPr>
            <a:r>
              <a:rPr lang="en-CA"/>
              <a:t>Launch ads: all people of all ages and races having fun. </a:t>
            </a:r>
            <a:endParaRPr/>
          </a:p>
          <a:p>
            <a:pPr indent="-228600" lvl="0" marL="228600" rtl="0" algn="l">
              <a:lnSpc>
                <a:spcPct val="90000"/>
              </a:lnSpc>
              <a:spcBef>
                <a:spcPts val="1000"/>
              </a:spcBef>
              <a:spcAft>
                <a:spcPts val="0"/>
              </a:spcAft>
              <a:buClr>
                <a:schemeClr val="dk1"/>
              </a:buClr>
              <a:buSzPts val="2800"/>
              <a:buChar char="•"/>
            </a:pPr>
            <a:r>
              <a:rPr lang="en-CA"/>
              <a:t>Verdict: fun, inclusive, non-threatening.</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Wii-tv-ad" id="457" name="Google Shape;457;p61"/>
          <p:cNvPicPr preferRelativeResize="0"/>
          <p:nvPr/>
        </p:nvPicPr>
        <p:blipFill rotWithShape="1">
          <a:blip r:embed="rId3">
            <a:alphaModFix/>
          </a:blip>
          <a:srcRect b="28492" l="0" r="0" t="7443"/>
          <a:stretch/>
        </p:blipFill>
        <p:spPr>
          <a:xfrm>
            <a:off x="1524000" y="3606113"/>
            <a:ext cx="5410200" cy="2770188"/>
          </a:xfrm>
          <a:prstGeom prst="rect">
            <a:avLst/>
          </a:prstGeom>
          <a:noFill/>
          <a:ln cap="flat" cmpd="sng" w="9525">
            <a:solidFill>
              <a:schemeClr val="dk1"/>
            </a:solidFill>
            <a:prstDash val="solid"/>
            <a:miter lim="800000"/>
            <a:headEnd len="sm" w="sm" type="none"/>
            <a:tailEnd len="sm" w="sm" type="none"/>
          </a:ln>
        </p:spPr>
      </p:pic>
      <p:sp>
        <p:nvSpPr>
          <p:cNvPr id="458" name="Google Shape;458;p61"/>
          <p:cNvSpPr txBox="1"/>
          <p:nvPr/>
        </p:nvSpPr>
        <p:spPr>
          <a:xfrm>
            <a:off x="7463481" y="4108622"/>
            <a:ext cx="2133600" cy="1382713"/>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2800" u="sng">
                <a:solidFill>
                  <a:schemeClr val="hlink"/>
                </a:solidFill>
                <a:latin typeface="Arial"/>
                <a:ea typeface="Arial"/>
                <a:cs typeface="Arial"/>
                <a:sym typeface="Arial"/>
                <a:hlinkClick r:id="rId4"/>
              </a:rPr>
              <a:t>YouTube - Wii Ad - Cool!</a:t>
            </a:r>
            <a:endParaRPr sz="2800">
              <a:solidFill>
                <a:schemeClr val="dk1"/>
              </a:solidFill>
              <a:latin typeface="Arial"/>
              <a:ea typeface="Arial"/>
              <a:cs typeface="Arial"/>
              <a:sym typeface="Arial"/>
            </a:endParaRPr>
          </a:p>
        </p:txBody>
      </p:sp>
      <p:pic>
        <p:nvPicPr>
          <p:cNvPr descr="_4137-nintendo-wii-logo" id="459" name="Google Shape;459;p61"/>
          <p:cNvPicPr preferRelativeResize="0"/>
          <p:nvPr/>
        </p:nvPicPr>
        <p:blipFill rotWithShape="1">
          <a:blip r:embed="rId5">
            <a:alphaModFix/>
          </a:blip>
          <a:srcRect b="0" l="0" r="0" t="0"/>
          <a:stretch/>
        </p:blipFill>
        <p:spPr>
          <a:xfrm>
            <a:off x="8301681" y="288925"/>
            <a:ext cx="2590800" cy="1536700"/>
          </a:xfrm>
          <a:prstGeom prst="rect">
            <a:avLst/>
          </a:prstGeom>
          <a:noFill/>
          <a:ln cap="flat" cmpd="sng" w="9525">
            <a:solidFill>
              <a:schemeClr val="dk1"/>
            </a:solidFill>
            <a:prstDash val="solid"/>
            <a:miter lim="800000"/>
            <a:headEnd len="sm" w="sm" type="none"/>
            <a:tailEnd len="sm" w="sm" type="none"/>
          </a:ln>
        </p:spPr>
      </p:pic>
      <p:sp>
        <p:nvSpPr>
          <p:cNvPr id="460" name="Google Shape;460;p61"/>
          <p:cNvSpPr txBox="1"/>
          <p:nvPr/>
        </p:nvSpPr>
        <p:spPr>
          <a:xfrm>
            <a:off x="0" y="569871"/>
            <a:ext cx="5955957"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Wii</a:t>
            </a:r>
            <a:endParaRPr b="1" sz="44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idx="1" type="body"/>
          </p:nvPr>
        </p:nvSpPr>
        <p:spPr>
          <a:xfrm>
            <a:off x="453081" y="1394255"/>
            <a:ext cx="6845644" cy="4876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Using the standard websters/google definition, </a:t>
            </a:r>
            <a:r>
              <a:rPr lang="en-CA" sz="3200">
                <a:solidFill>
                  <a:srgbClr val="C00000"/>
                </a:solidFill>
              </a:rPr>
              <a:t>of course they are</a:t>
            </a:r>
            <a:r>
              <a:rPr lang="en-CA" sz="3200"/>
              <a:t>: they combine </a:t>
            </a:r>
            <a:r>
              <a:rPr i="1" lang="en-CA" sz="3200"/>
              <a:t>all the arts</a:t>
            </a:r>
            <a:r>
              <a:rPr lang="en-CA" sz="3200"/>
              <a:t>—music, drawing, writing—heck, even some consider programing an “art.” </a:t>
            </a:r>
            <a:endParaRPr/>
          </a:p>
          <a:p>
            <a:pPr indent="-228600" lvl="0" marL="228600" rtl="0" algn="l">
              <a:lnSpc>
                <a:spcPct val="90000"/>
              </a:lnSpc>
              <a:spcBef>
                <a:spcPts val="1000"/>
              </a:spcBef>
              <a:spcAft>
                <a:spcPts val="0"/>
              </a:spcAft>
              <a:buClr>
                <a:schemeClr val="dk1"/>
              </a:buClr>
              <a:buSzPts val="3200"/>
              <a:buChar char="•"/>
            </a:pPr>
            <a:r>
              <a:rPr lang="en-CA" sz="3200"/>
              <a:t>But this is too easy.</a:t>
            </a:r>
            <a:endParaRPr/>
          </a:p>
          <a:p>
            <a:pPr indent="-228600" lvl="0" marL="228600" rtl="0" algn="l">
              <a:lnSpc>
                <a:spcPct val="90000"/>
              </a:lnSpc>
              <a:spcBef>
                <a:spcPts val="1000"/>
              </a:spcBef>
              <a:spcAft>
                <a:spcPts val="0"/>
              </a:spcAft>
              <a:buClr>
                <a:schemeClr val="dk1"/>
              </a:buClr>
              <a:buSzPts val="3200"/>
              <a:buChar char="•"/>
            </a:pPr>
            <a:r>
              <a:rPr lang="en-CA" sz="3200"/>
              <a:t>Let’s come back to this                                                                              question….</a:t>
            </a:r>
            <a:endParaRPr/>
          </a:p>
        </p:txBody>
      </p:sp>
      <p:sp>
        <p:nvSpPr>
          <p:cNvPr id="121" name="Google Shape;121;p17"/>
          <p:cNvSpPr txBox="1"/>
          <p:nvPr/>
        </p:nvSpPr>
        <p:spPr>
          <a:xfrm>
            <a:off x="0" y="290985"/>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So, Are Video Games Art? </a:t>
            </a:r>
            <a:endParaRPr b="1" i="0" sz="4400" u="none" cap="none" strike="noStrike">
              <a:solidFill>
                <a:schemeClr val="lt1"/>
              </a:solidFill>
              <a:latin typeface="Calibri"/>
              <a:ea typeface="Calibri"/>
              <a:cs typeface="Calibri"/>
              <a:sym typeface="Calibri"/>
            </a:endParaRPr>
          </a:p>
        </p:txBody>
      </p:sp>
      <p:pic>
        <p:nvPicPr>
          <p:cNvPr id="122" name="Google Shape;122;p17"/>
          <p:cNvPicPr preferRelativeResize="0"/>
          <p:nvPr/>
        </p:nvPicPr>
        <p:blipFill rotWithShape="1">
          <a:blip r:embed="rId3">
            <a:alphaModFix/>
          </a:blip>
          <a:srcRect b="0" l="0" r="0" t="0"/>
          <a:stretch/>
        </p:blipFill>
        <p:spPr>
          <a:xfrm>
            <a:off x="4608039" y="3493875"/>
            <a:ext cx="7256503" cy="2777180"/>
          </a:xfrm>
          <a:prstGeom prst="rect">
            <a:avLst/>
          </a:prstGeom>
          <a:noFill/>
          <a:ln>
            <a:noFill/>
          </a:ln>
        </p:spPr>
      </p:pic>
      <p:pic>
        <p:nvPicPr>
          <p:cNvPr id="123" name="Google Shape;123;p17"/>
          <p:cNvPicPr preferRelativeResize="0"/>
          <p:nvPr/>
        </p:nvPicPr>
        <p:blipFill rotWithShape="1">
          <a:blip r:embed="rId4">
            <a:alphaModFix/>
          </a:blip>
          <a:srcRect b="0" l="0" r="0" t="0"/>
          <a:stretch/>
        </p:blipFill>
        <p:spPr>
          <a:xfrm>
            <a:off x="7734728" y="290985"/>
            <a:ext cx="3718955" cy="371895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idx="1" type="body"/>
          </p:nvPr>
        </p:nvSpPr>
        <p:spPr>
          <a:xfrm>
            <a:off x="458788" y="1454922"/>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Again, no kids: only adults in commercials</a:t>
            </a:r>
            <a:endParaRPr/>
          </a:p>
          <a:p>
            <a:pPr indent="-228600" lvl="0" marL="228600" rtl="0" algn="l">
              <a:lnSpc>
                <a:spcPct val="90000"/>
              </a:lnSpc>
              <a:spcBef>
                <a:spcPts val="1000"/>
              </a:spcBef>
              <a:spcAft>
                <a:spcPts val="0"/>
              </a:spcAft>
              <a:buClr>
                <a:schemeClr val="dk1"/>
              </a:buClr>
              <a:buSzPts val="2800"/>
              <a:buChar char="•"/>
            </a:pPr>
            <a:r>
              <a:rPr lang="en-CA"/>
              <a:t>Emphasis on action and escapism</a:t>
            </a:r>
            <a:endParaRPr/>
          </a:p>
          <a:p>
            <a:pPr indent="-228600" lvl="0" marL="228600" rtl="0" algn="l">
              <a:lnSpc>
                <a:spcPct val="90000"/>
              </a:lnSpc>
              <a:spcBef>
                <a:spcPts val="1000"/>
              </a:spcBef>
              <a:spcAft>
                <a:spcPts val="0"/>
              </a:spcAft>
              <a:buClr>
                <a:schemeClr val="dk1"/>
              </a:buClr>
              <a:buSzPts val="2800"/>
              <a:buChar char="•"/>
            </a:pPr>
            <a:r>
              <a:rPr lang="en-CA"/>
              <a:t>Nice gender angle in the XBOX ad. </a:t>
            </a:r>
            <a:endParaRPr/>
          </a:p>
        </p:txBody>
      </p:sp>
      <p:pic>
        <p:nvPicPr>
          <p:cNvPr id="466" name="Google Shape;466;p62"/>
          <p:cNvPicPr preferRelativeResize="0"/>
          <p:nvPr/>
        </p:nvPicPr>
        <p:blipFill rotWithShape="1">
          <a:blip r:embed="rId3">
            <a:alphaModFix/>
          </a:blip>
          <a:srcRect b="14502" l="5157" r="30753" t="23878"/>
          <a:stretch/>
        </p:blipFill>
        <p:spPr>
          <a:xfrm>
            <a:off x="1072978" y="3155565"/>
            <a:ext cx="3810000" cy="2746375"/>
          </a:xfrm>
          <a:prstGeom prst="rect">
            <a:avLst/>
          </a:prstGeom>
          <a:noFill/>
          <a:ln cap="flat" cmpd="sng" w="9525">
            <a:solidFill>
              <a:schemeClr val="dk1"/>
            </a:solidFill>
            <a:prstDash val="solid"/>
            <a:miter lim="800000"/>
            <a:headEnd len="sm" w="sm" type="none"/>
            <a:tailEnd len="sm" w="sm" type="none"/>
          </a:ln>
        </p:spPr>
      </p:pic>
      <p:pic>
        <p:nvPicPr>
          <p:cNvPr id="467" name="Google Shape;467;p62"/>
          <p:cNvPicPr preferRelativeResize="0"/>
          <p:nvPr/>
        </p:nvPicPr>
        <p:blipFill rotWithShape="1">
          <a:blip r:embed="rId4">
            <a:alphaModFix/>
          </a:blip>
          <a:srcRect b="16628" l="4970" r="31223" t="25003"/>
          <a:stretch/>
        </p:blipFill>
        <p:spPr>
          <a:xfrm>
            <a:off x="6679300" y="2837270"/>
            <a:ext cx="4041775" cy="2773363"/>
          </a:xfrm>
          <a:prstGeom prst="rect">
            <a:avLst/>
          </a:prstGeom>
          <a:noFill/>
          <a:ln cap="flat" cmpd="sng" w="9525">
            <a:solidFill>
              <a:schemeClr val="dk1"/>
            </a:solidFill>
            <a:prstDash val="solid"/>
            <a:miter lim="800000"/>
            <a:headEnd len="sm" w="sm" type="none"/>
            <a:tailEnd len="sm" w="sm" type="none"/>
          </a:ln>
        </p:spPr>
      </p:pic>
      <p:sp>
        <p:nvSpPr>
          <p:cNvPr id="468" name="Google Shape;468;p62"/>
          <p:cNvSpPr txBox="1"/>
          <p:nvPr/>
        </p:nvSpPr>
        <p:spPr>
          <a:xfrm>
            <a:off x="0" y="397176"/>
            <a:ext cx="5955957"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PS4 and XBOX ONE</a:t>
            </a:r>
            <a:endParaRPr b="1" sz="4400">
              <a:solidFill>
                <a:schemeClr val="lt1"/>
              </a:solidFill>
              <a:latin typeface="Calibri"/>
              <a:ea typeface="Calibri"/>
              <a:cs typeface="Calibri"/>
              <a:sym typeface="Calibri"/>
            </a:endParaRPr>
          </a:p>
        </p:txBody>
      </p:sp>
      <p:sp>
        <p:nvSpPr>
          <p:cNvPr id="469" name="Google Shape;469;p62"/>
          <p:cNvSpPr txBox="1"/>
          <p:nvPr/>
        </p:nvSpPr>
        <p:spPr>
          <a:xfrm>
            <a:off x="963828" y="6054811"/>
            <a:ext cx="295738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5"/>
              </a:rPr>
              <a:t>Perfect Day PS4 Commercial</a:t>
            </a:r>
            <a:endParaRPr sz="1800">
              <a:solidFill>
                <a:schemeClr val="dk1"/>
              </a:solidFill>
              <a:latin typeface="Calibri"/>
              <a:ea typeface="Calibri"/>
              <a:cs typeface="Calibri"/>
              <a:sym typeface="Calibri"/>
            </a:endParaRPr>
          </a:p>
        </p:txBody>
      </p:sp>
      <p:sp>
        <p:nvSpPr>
          <p:cNvPr id="470" name="Google Shape;470;p62"/>
          <p:cNvSpPr txBox="1"/>
          <p:nvPr/>
        </p:nvSpPr>
        <p:spPr>
          <a:xfrm>
            <a:off x="7847571" y="5906958"/>
            <a:ext cx="1705232" cy="3707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6"/>
              </a:rPr>
              <a:t>His and Hers</a:t>
            </a: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3"/>
          <p:cNvSpPr txBox="1"/>
          <p:nvPr/>
        </p:nvSpPr>
        <p:spPr>
          <a:xfrm>
            <a:off x="1" y="281846"/>
            <a:ext cx="7825946" cy="616078"/>
          </a:xfrm>
          <a:prstGeom prst="rect">
            <a:avLst/>
          </a:prstGeom>
          <a:solidFill>
            <a:schemeClr val="dk1"/>
          </a:solidFill>
          <a:ln>
            <a:noFill/>
          </a:ln>
        </p:spPr>
        <p:txBody>
          <a:bodyPr anchorCtr="0" anchor="ctr" bIns="45700" lIns="91425" spcFirstLastPara="1" rIns="91425" wrap="square" tIns="45700">
            <a:normAutofit fontScale="900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Game Commercials and Celebrities</a:t>
            </a:r>
            <a:endParaRPr b="1" sz="4400">
              <a:solidFill>
                <a:schemeClr val="lt1"/>
              </a:solidFill>
              <a:latin typeface="Calibri"/>
              <a:ea typeface="Calibri"/>
              <a:cs typeface="Calibri"/>
              <a:sym typeface="Calibri"/>
            </a:endParaRPr>
          </a:p>
        </p:txBody>
      </p:sp>
      <p:pic>
        <p:nvPicPr>
          <p:cNvPr id="476" name="Google Shape;476;p63"/>
          <p:cNvPicPr preferRelativeResize="0"/>
          <p:nvPr/>
        </p:nvPicPr>
        <p:blipFill rotWithShape="1">
          <a:blip r:embed="rId3">
            <a:alphaModFix/>
          </a:blip>
          <a:srcRect b="0" l="0" r="0" t="0"/>
          <a:stretch/>
        </p:blipFill>
        <p:spPr>
          <a:xfrm>
            <a:off x="626074" y="1468393"/>
            <a:ext cx="9201665" cy="5175937"/>
          </a:xfrm>
          <a:prstGeom prst="rect">
            <a:avLst/>
          </a:prstGeom>
          <a:noFill/>
          <a:ln cap="flat" cmpd="sng" w="28575">
            <a:solidFill>
              <a:schemeClr val="dk1"/>
            </a:solidFill>
            <a:prstDash val="solid"/>
            <a:round/>
            <a:headEnd len="sm" w="sm" type="none"/>
            <a:tailEnd len="sm" w="sm" type="none"/>
          </a:ln>
        </p:spPr>
      </p:pic>
      <p:pic>
        <p:nvPicPr>
          <p:cNvPr id="477" name="Google Shape;477;p63"/>
          <p:cNvPicPr preferRelativeResize="0"/>
          <p:nvPr/>
        </p:nvPicPr>
        <p:blipFill rotWithShape="1">
          <a:blip r:embed="rId4">
            <a:alphaModFix/>
          </a:blip>
          <a:srcRect b="0" l="0" r="0" t="0"/>
          <a:stretch/>
        </p:blipFill>
        <p:spPr>
          <a:xfrm>
            <a:off x="8484973" y="151832"/>
            <a:ext cx="3393646" cy="2270658"/>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4"/>
          <p:cNvSpPr txBox="1"/>
          <p:nvPr>
            <p:ph idx="1" type="body"/>
          </p:nvPr>
        </p:nvSpPr>
        <p:spPr>
          <a:xfrm>
            <a:off x="838200" y="1825625"/>
            <a:ext cx="5999205"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The first gaming generation (me!) is now in their 30s and 40s; thus games and consoles can be advertised as “legitimate entertainment…[and] desired objects of modernity” (1</a:t>
            </a:r>
            <a:r>
              <a:rPr baseline="30000" lang="en-CA"/>
              <a:t>st</a:t>
            </a:r>
            <a:r>
              <a:rPr lang="en-CA"/>
              <a:t> ed.)  </a:t>
            </a:r>
            <a:endParaRPr/>
          </a:p>
          <a:p>
            <a:pPr indent="-228600" lvl="0" marL="228600" rtl="0" algn="l">
              <a:lnSpc>
                <a:spcPct val="90000"/>
              </a:lnSpc>
              <a:spcBef>
                <a:spcPts val="1000"/>
              </a:spcBef>
              <a:spcAft>
                <a:spcPts val="0"/>
              </a:spcAft>
              <a:buClr>
                <a:schemeClr val="dk1"/>
              </a:buClr>
              <a:buSzPts val="2800"/>
              <a:buChar char="•"/>
            </a:pPr>
            <a:r>
              <a:rPr lang="en-CA"/>
              <a:t>Perhaps nothing validates video games as mainstream entertainment with  mass appeal than the number of films based on video game characters. </a:t>
            </a:r>
            <a:endParaRPr/>
          </a:p>
        </p:txBody>
      </p:sp>
      <p:sp>
        <p:nvSpPr>
          <p:cNvPr id="483" name="Google Shape;483;p64"/>
          <p:cNvSpPr txBox="1"/>
          <p:nvPr/>
        </p:nvSpPr>
        <p:spPr>
          <a:xfrm>
            <a:off x="1" y="531599"/>
            <a:ext cx="7133968" cy="904402"/>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From mass appeal to film…</a:t>
            </a:r>
            <a:endParaRPr b="1" sz="4400">
              <a:solidFill>
                <a:schemeClr val="lt1"/>
              </a:solidFill>
              <a:latin typeface="Calibri"/>
              <a:ea typeface="Calibri"/>
              <a:cs typeface="Calibri"/>
              <a:sym typeface="Calibri"/>
            </a:endParaRPr>
          </a:p>
        </p:txBody>
      </p:sp>
      <p:pic>
        <p:nvPicPr>
          <p:cNvPr descr="wizard2" id="484" name="Google Shape;484;p64"/>
          <p:cNvPicPr preferRelativeResize="0"/>
          <p:nvPr/>
        </p:nvPicPr>
        <p:blipFill rotWithShape="1">
          <a:blip r:embed="rId3">
            <a:alphaModFix/>
          </a:blip>
          <a:srcRect b="0" l="0" r="0" t="0"/>
          <a:stretch/>
        </p:blipFill>
        <p:spPr>
          <a:xfrm>
            <a:off x="7667323" y="593125"/>
            <a:ext cx="3961030" cy="5935362"/>
          </a:xfrm>
          <a:prstGeom prst="rect">
            <a:avLst/>
          </a:prstGeom>
          <a:noFill/>
          <a:ln cap="flat" cmpd="sng" w="19050">
            <a:solidFill>
              <a:srgbClr val="000000"/>
            </a:solidFill>
            <a:prstDash val="solid"/>
            <a:miter lim="800000"/>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5"/>
          <p:cNvSpPr txBox="1"/>
          <p:nvPr>
            <p:ph idx="1" type="body"/>
          </p:nvPr>
        </p:nvSpPr>
        <p:spPr>
          <a:xfrm>
            <a:off x="778476" y="1909119"/>
            <a:ext cx="6190735" cy="393150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Bad plot or no plot: some films are made from games with little to no plot (</a:t>
            </a:r>
            <a:r>
              <a:rPr i="1" lang="en-CA" sz="3200"/>
              <a:t>DOOM</a:t>
            </a:r>
            <a:r>
              <a:rPr lang="en-CA" sz="3200"/>
              <a:t>).</a:t>
            </a:r>
            <a:endParaRPr/>
          </a:p>
          <a:p>
            <a:pPr indent="-228600" lvl="0" marL="228600" rtl="0" algn="l">
              <a:lnSpc>
                <a:spcPct val="90000"/>
              </a:lnSpc>
              <a:spcBef>
                <a:spcPts val="1000"/>
              </a:spcBef>
              <a:spcAft>
                <a:spcPts val="0"/>
              </a:spcAft>
              <a:buClr>
                <a:schemeClr val="dk1"/>
              </a:buClr>
              <a:buSzPts val="3200"/>
              <a:buChar char="•"/>
            </a:pPr>
            <a:r>
              <a:rPr lang="en-CA" sz="3200"/>
              <a:t>Others, in the search for a plot, deviate from the source game </a:t>
            </a:r>
            <a:r>
              <a:rPr i="1" lang="en-CA" sz="3200"/>
              <a:t>substantially </a:t>
            </a:r>
            <a:r>
              <a:rPr lang="en-CA" sz="3200"/>
              <a:t>until the film is not even really about the video game or its character at all.  </a:t>
            </a:r>
            <a:endParaRPr/>
          </a:p>
        </p:txBody>
      </p:sp>
      <p:sp>
        <p:nvSpPr>
          <p:cNvPr id="490" name="Google Shape;490;p65"/>
          <p:cNvSpPr txBox="1"/>
          <p:nvPr/>
        </p:nvSpPr>
        <p:spPr>
          <a:xfrm>
            <a:off x="0" y="553865"/>
            <a:ext cx="7479957" cy="1019561"/>
          </a:xfrm>
          <a:prstGeom prst="rect">
            <a:avLst/>
          </a:prstGeom>
          <a:solidFill>
            <a:schemeClr val="dk1"/>
          </a:solidFill>
          <a:ln>
            <a:noFill/>
          </a:ln>
        </p:spPr>
        <p:txBody>
          <a:bodyPr anchorCtr="0" anchor="ctr" bIns="45700" lIns="91425" spcFirstLastPara="1" rIns="91425" wrap="square" tIns="45700">
            <a:normAutofit fontScale="900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Why are so many video game films terrible? </a:t>
            </a:r>
            <a:endParaRPr/>
          </a:p>
        </p:txBody>
      </p:sp>
      <p:pic>
        <p:nvPicPr>
          <p:cNvPr id="491" name="Google Shape;491;p65"/>
          <p:cNvPicPr preferRelativeResize="0"/>
          <p:nvPr/>
        </p:nvPicPr>
        <p:blipFill rotWithShape="1">
          <a:blip r:embed="rId3">
            <a:alphaModFix/>
          </a:blip>
          <a:srcRect b="0" l="0" r="0" t="0"/>
          <a:stretch/>
        </p:blipFill>
        <p:spPr>
          <a:xfrm>
            <a:off x="7744362" y="848496"/>
            <a:ext cx="3779585" cy="5408141"/>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97" name="Google Shape;497;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Movie Poster Image for Super Mario Bros." id="498" name="Google Shape;498;p66"/>
          <p:cNvPicPr preferRelativeResize="0"/>
          <p:nvPr/>
        </p:nvPicPr>
        <p:blipFill rotWithShape="1">
          <a:blip r:embed="rId3">
            <a:alphaModFix/>
          </a:blip>
          <a:srcRect b="0" l="0" r="0" t="0"/>
          <a:stretch/>
        </p:blipFill>
        <p:spPr>
          <a:xfrm>
            <a:off x="543698" y="0"/>
            <a:ext cx="4894263" cy="6858000"/>
          </a:xfrm>
          <a:prstGeom prst="rect">
            <a:avLst/>
          </a:prstGeom>
          <a:noFill/>
          <a:ln>
            <a:noFill/>
          </a:ln>
        </p:spPr>
      </p:pic>
      <p:pic>
        <p:nvPicPr>
          <p:cNvPr descr="doubledragon" id="499" name="Google Shape;499;p66"/>
          <p:cNvPicPr preferRelativeResize="0"/>
          <p:nvPr/>
        </p:nvPicPr>
        <p:blipFill rotWithShape="1">
          <a:blip r:embed="rId4">
            <a:alphaModFix/>
          </a:blip>
          <a:srcRect b="0" l="0" r="0" t="0"/>
          <a:stretch/>
        </p:blipFill>
        <p:spPr>
          <a:xfrm>
            <a:off x="5943600" y="0"/>
            <a:ext cx="4724400" cy="6858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05" name="Google Shape;505;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street_fighter_movie_Chun_Li_2" id="506" name="Google Shape;506;p67"/>
          <p:cNvPicPr preferRelativeResize="0"/>
          <p:nvPr/>
        </p:nvPicPr>
        <p:blipFill rotWithShape="1">
          <a:blip r:embed="rId3">
            <a:alphaModFix/>
          </a:blip>
          <a:srcRect b="0" l="0" r="0" t="0"/>
          <a:stretch/>
        </p:blipFill>
        <p:spPr>
          <a:xfrm>
            <a:off x="535460" y="0"/>
            <a:ext cx="4587875" cy="6858000"/>
          </a:xfrm>
          <a:prstGeom prst="rect">
            <a:avLst/>
          </a:prstGeom>
          <a:noFill/>
          <a:ln>
            <a:noFill/>
          </a:ln>
        </p:spPr>
      </p:pic>
      <p:pic>
        <p:nvPicPr>
          <p:cNvPr descr="20071002211518!Mortal_Kombat_poster" id="507" name="Google Shape;507;p67"/>
          <p:cNvPicPr preferRelativeResize="0"/>
          <p:nvPr/>
        </p:nvPicPr>
        <p:blipFill rotWithShape="1">
          <a:blip r:embed="rId4">
            <a:alphaModFix/>
          </a:blip>
          <a:srcRect b="3333" l="4335" r="5034" t="3333"/>
          <a:stretch/>
        </p:blipFill>
        <p:spPr>
          <a:xfrm>
            <a:off x="6203093" y="0"/>
            <a:ext cx="4556125" cy="6858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13" name="Google Shape;513;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Movie Poster Image for Lara Croft: Tomb Raider" id="514" name="Google Shape;514;p68"/>
          <p:cNvPicPr preferRelativeResize="0"/>
          <p:nvPr/>
        </p:nvPicPr>
        <p:blipFill rotWithShape="1">
          <a:blip r:embed="rId3">
            <a:alphaModFix/>
          </a:blip>
          <a:srcRect b="0" l="0" r="0" t="0"/>
          <a:stretch/>
        </p:blipFill>
        <p:spPr>
          <a:xfrm>
            <a:off x="395417" y="0"/>
            <a:ext cx="4614863" cy="6858000"/>
          </a:xfrm>
          <a:prstGeom prst="rect">
            <a:avLst/>
          </a:prstGeom>
          <a:noFill/>
          <a:ln>
            <a:noFill/>
          </a:ln>
        </p:spPr>
      </p:pic>
      <p:pic>
        <p:nvPicPr>
          <p:cNvPr descr="ffspaw" id="515" name="Google Shape;515;p68"/>
          <p:cNvPicPr preferRelativeResize="0"/>
          <p:nvPr/>
        </p:nvPicPr>
        <p:blipFill rotWithShape="1">
          <a:blip r:embed="rId4">
            <a:alphaModFix/>
          </a:blip>
          <a:srcRect b="0" l="0" r="0" t="0"/>
          <a:stretch/>
        </p:blipFill>
        <p:spPr>
          <a:xfrm>
            <a:off x="5959389" y="0"/>
            <a:ext cx="4749800" cy="6858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21" name="Google Shape;521;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resident_evil_ver3%5B6%5D" id="522" name="Google Shape;522;p69"/>
          <p:cNvPicPr preferRelativeResize="0"/>
          <p:nvPr/>
        </p:nvPicPr>
        <p:blipFill rotWithShape="1">
          <a:blip r:embed="rId3">
            <a:alphaModFix/>
          </a:blip>
          <a:srcRect b="0" l="0" r="0" t="0"/>
          <a:stretch/>
        </p:blipFill>
        <p:spPr>
          <a:xfrm>
            <a:off x="502509" y="0"/>
            <a:ext cx="4714875" cy="6858000"/>
          </a:xfrm>
          <a:prstGeom prst="rect">
            <a:avLst/>
          </a:prstGeom>
          <a:noFill/>
          <a:ln>
            <a:noFill/>
          </a:ln>
        </p:spPr>
      </p:pic>
      <p:pic>
        <p:nvPicPr>
          <p:cNvPr descr="Movie Poster Image for House of the Dead" id="523" name="Google Shape;523;p69"/>
          <p:cNvPicPr preferRelativeResize="0"/>
          <p:nvPr/>
        </p:nvPicPr>
        <p:blipFill rotWithShape="1">
          <a:blip r:embed="rId4">
            <a:alphaModFix/>
          </a:blip>
          <a:srcRect b="0" l="0" r="0" t="0"/>
          <a:stretch/>
        </p:blipFill>
        <p:spPr>
          <a:xfrm>
            <a:off x="6035676" y="0"/>
            <a:ext cx="4632325" cy="685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29" name="Google Shape;529;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B000CNER1S" id="530" name="Google Shape;530;p70"/>
          <p:cNvPicPr preferRelativeResize="0"/>
          <p:nvPr/>
        </p:nvPicPr>
        <p:blipFill rotWithShape="1">
          <a:blip r:embed="rId3">
            <a:alphaModFix/>
          </a:blip>
          <a:srcRect b="0" l="0" r="0" t="0"/>
          <a:stretch/>
        </p:blipFill>
        <p:spPr>
          <a:xfrm>
            <a:off x="601362" y="0"/>
            <a:ext cx="4910138" cy="6858000"/>
          </a:xfrm>
          <a:prstGeom prst="rect">
            <a:avLst/>
          </a:prstGeom>
          <a:noFill/>
          <a:ln>
            <a:noFill/>
          </a:ln>
        </p:spPr>
      </p:pic>
      <p:pic>
        <p:nvPicPr>
          <p:cNvPr descr="silenthillposter450_1144795764" id="531" name="Google Shape;531;p70"/>
          <p:cNvPicPr preferRelativeResize="0"/>
          <p:nvPr/>
        </p:nvPicPr>
        <p:blipFill rotWithShape="1">
          <a:blip r:embed="rId4">
            <a:alphaModFix/>
          </a:blip>
          <a:srcRect b="0" l="0" r="0" t="0"/>
          <a:stretch/>
        </p:blipFill>
        <p:spPr>
          <a:xfrm>
            <a:off x="6607563" y="0"/>
            <a:ext cx="4637087" cy="6858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37" name="Google Shape;537;p7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blooduew" id="538" name="Google Shape;538;p71"/>
          <p:cNvPicPr preferRelativeResize="0"/>
          <p:nvPr/>
        </p:nvPicPr>
        <p:blipFill rotWithShape="1">
          <a:blip r:embed="rId3">
            <a:alphaModFix/>
          </a:blip>
          <a:srcRect b="0" l="0" r="0" t="0"/>
          <a:stretch/>
        </p:blipFill>
        <p:spPr>
          <a:xfrm>
            <a:off x="576650" y="0"/>
            <a:ext cx="4614863" cy="6858000"/>
          </a:xfrm>
          <a:prstGeom prst="rect">
            <a:avLst/>
          </a:prstGeom>
          <a:noFill/>
          <a:ln>
            <a:noFill/>
          </a:ln>
        </p:spPr>
      </p:pic>
      <p:pic>
        <p:nvPicPr>
          <p:cNvPr descr="postal_movie_poster" id="539" name="Google Shape;539;p71"/>
          <p:cNvPicPr preferRelativeResize="0"/>
          <p:nvPr/>
        </p:nvPicPr>
        <p:blipFill rotWithShape="1">
          <a:blip r:embed="rId4">
            <a:alphaModFix/>
          </a:blip>
          <a:srcRect b="0" l="0" r="0" t="0"/>
          <a:stretch/>
        </p:blipFill>
        <p:spPr>
          <a:xfrm>
            <a:off x="6204808" y="0"/>
            <a:ext cx="46609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idx="1" type="body"/>
          </p:nvPr>
        </p:nvSpPr>
        <p:spPr>
          <a:xfrm>
            <a:off x="601362" y="1362330"/>
            <a:ext cx="10777151" cy="322099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lang="en-CA"/>
              <a:t>The US federal government, by way of the National Endowment for the Arts (NEA), now considers video games a form of art, making a true step toward recognition for the oft under-recognized </a:t>
            </a:r>
            <a:endParaRPr/>
          </a:p>
          <a:p>
            <a:pPr indent="-228600" lvl="0" marL="228600" rtl="0" algn="l">
              <a:lnSpc>
                <a:spcPct val="80000"/>
              </a:lnSpc>
              <a:spcBef>
                <a:spcPts val="1000"/>
              </a:spcBef>
              <a:spcAft>
                <a:spcPts val="0"/>
              </a:spcAft>
              <a:buClr>
                <a:schemeClr val="dk1"/>
              </a:buClr>
              <a:buSzPts val="2800"/>
              <a:buChar char="•"/>
            </a:pPr>
            <a:r>
              <a:rPr lang="en-CA"/>
              <a:t>The category which was formerly known as The Arts on Radio and Television is now called </a:t>
            </a:r>
            <a:r>
              <a:rPr b="1" lang="en-CA">
                <a:solidFill>
                  <a:srgbClr val="C00000"/>
                </a:solidFill>
              </a:rPr>
              <a:t>The Arts in Media </a:t>
            </a:r>
            <a:r>
              <a:rPr lang="en-CA"/>
              <a:t>and will include all art submissions for television, film, and radio—as before—but has been expanded to include interactive technologies and media delivered by satellite or internet.</a:t>
            </a:r>
            <a:endParaRPr/>
          </a:p>
        </p:txBody>
      </p:sp>
      <p:sp>
        <p:nvSpPr>
          <p:cNvPr id="129" name="Google Shape;129;p18"/>
          <p:cNvSpPr txBox="1"/>
          <p:nvPr/>
        </p:nvSpPr>
        <p:spPr>
          <a:xfrm>
            <a:off x="477795" y="4765587"/>
            <a:ext cx="5296929" cy="646331"/>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CA" sz="1800" u="sng" cap="none" strike="noStrike">
                <a:solidFill>
                  <a:schemeClr val="hlink"/>
                </a:solidFill>
                <a:latin typeface="Arial"/>
                <a:ea typeface="Arial"/>
                <a:cs typeface="Arial"/>
                <a:sym typeface="Arial"/>
                <a:hlinkClick r:id="rId3"/>
              </a:rPr>
              <a:t>It's Official: Video Games Are Art | Fast Company | Business + Innovation</a:t>
            </a:r>
            <a:endParaRPr b="0" i="0" sz="1800" u="none" cap="none" strike="noStrike">
              <a:solidFill>
                <a:schemeClr val="dk1"/>
              </a:solidFill>
              <a:latin typeface="Arial"/>
              <a:ea typeface="Arial"/>
              <a:cs typeface="Arial"/>
              <a:sym typeface="Arial"/>
            </a:endParaRPr>
          </a:p>
        </p:txBody>
      </p:sp>
      <p:sp>
        <p:nvSpPr>
          <p:cNvPr id="130" name="Google Shape;130;p18"/>
          <p:cNvSpPr txBox="1"/>
          <p:nvPr/>
        </p:nvSpPr>
        <p:spPr>
          <a:xfrm>
            <a:off x="0" y="293688"/>
            <a:ext cx="7076303" cy="771696"/>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The NEA says “Yes! They are art!” </a:t>
            </a:r>
            <a:endParaRPr/>
          </a:p>
        </p:txBody>
      </p:sp>
      <p:pic>
        <p:nvPicPr>
          <p:cNvPr id="131" name="Google Shape;131;p18"/>
          <p:cNvPicPr preferRelativeResize="0"/>
          <p:nvPr/>
        </p:nvPicPr>
        <p:blipFill rotWithShape="1">
          <a:blip r:embed="rId4">
            <a:alphaModFix/>
          </a:blip>
          <a:srcRect b="0" l="0" r="0" t="0"/>
          <a:stretch/>
        </p:blipFill>
        <p:spPr>
          <a:xfrm>
            <a:off x="6332839" y="4132305"/>
            <a:ext cx="5451389" cy="272569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545" name="Google Shape;545;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descr="2783700082_bb4921463c" id="546" name="Google Shape;546;p72"/>
          <p:cNvPicPr preferRelativeResize="0"/>
          <p:nvPr/>
        </p:nvPicPr>
        <p:blipFill rotWithShape="1">
          <a:blip r:embed="rId3">
            <a:alphaModFix/>
          </a:blip>
          <a:srcRect b="0" l="0" r="0" t="0"/>
          <a:stretch/>
        </p:blipFill>
        <p:spPr>
          <a:xfrm>
            <a:off x="722315" y="0"/>
            <a:ext cx="4635500" cy="6858000"/>
          </a:xfrm>
          <a:prstGeom prst="rect">
            <a:avLst/>
          </a:prstGeom>
          <a:noFill/>
          <a:ln>
            <a:noFill/>
          </a:ln>
        </p:spPr>
      </p:pic>
      <p:pic>
        <p:nvPicPr>
          <p:cNvPr descr="hitman_poster32" id="547" name="Google Shape;547;p72"/>
          <p:cNvPicPr preferRelativeResize="0"/>
          <p:nvPr/>
        </p:nvPicPr>
        <p:blipFill rotWithShape="1">
          <a:blip r:embed="rId4">
            <a:alphaModFix/>
          </a:blip>
          <a:srcRect b="0" l="0" r="0" t="0"/>
          <a:stretch/>
        </p:blipFill>
        <p:spPr>
          <a:xfrm>
            <a:off x="6216609" y="0"/>
            <a:ext cx="4624387" cy="6858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descr="prince-of-persia-poster" id="552" name="Google Shape;552;p73"/>
          <p:cNvPicPr preferRelativeResize="0"/>
          <p:nvPr/>
        </p:nvPicPr>
        <p:blipFill rotWithShape="1">
          <a:blip r:embed="rId3">
            <a:alphaModFix/>
          </a:blip>
          <a:srcRect b="0" l="0" r="0" t="0"/>
          <a:stretch/>
        </p:blipFill>
        <p:spPr>
          <a:xfrm>
            <a:off x="7376083" y="82378"/>
            <a:ext cx="4624388" cy="6858000"/>
          </a:xfrm>
          <a:prstGeom prst="rect">
            <a:avLst/>
          </a:prstGeom>
          <a:noFill/>
          <a:ln>
            <a:noFill/>
          </a:ln>
        </p:spPr>
      </p:pic>
      <p:pic>
        <p:nvPicPr>
          <p:cNvPr id="553" name="Google Shape;553;p73"/>
          <p:cNvPicPr preferRelativeResize="0"/>
          <p:nvPr/>
        </p:nvPicPr>
        <p:blipFill rotWithShape="1">
          <a:blip r:embed="rId4">
            <a:alphaModFix/>
          </a:blip>
          <a:srcRect b="0" l="0" r="0" t="0"/>
          <a:stretch/>
        </p:blipFill>
        <p:spPr>
          <a:xfrm>
            <a:off x="267728" y="2197056"/>
            <a:ext cx="6619487" cy="3487051"/>
          </a:xfrm>
          <a:prstGeom prst="rect">
            <a:avLst/>
          </a:prstGeom>
          <a:noFill/>
          <a:ln>
            <a:noFill/>
          </a:ln>
        </p:spPr>
      </p:pic>
      <p:sp>
        <p:nvSpPr>
          <p:cNvPr id="554" name="Google Shape;554;p73"/>
          <p:cNvSpPr txBox="1"/>
          <p:nvPr/>
        </p:nvSpPr>
        <p:spPr>
          <a:xfrm>
            <a:off x="1" y="397176"/>
            <a:ext cx="6829168" cy="904402"/>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And it continues…</a:t>
            </a:r>
            <a:endParaRPr b="1" sz="4400">
              <a:solidFill>
                <a:schemeClr val="lt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560" name="Google Shape;560;p74"/>
          <p:cNvPicPr preferRelativeResize="0"/>
          <p:nvPr>
            <p:ph idx="1" type="body"/>
          </p:nvPr>
        </p:nvPicPr>
        <p:blipFill rotWithShape="1">
          <a:blip r:embed="rId3">
            <a:alphaModFix/>
          </a:blip>
          <a:srcRect b="19185" l="1852" r="37962" t="33673"/>
          <a:stretch/>
        </p:blipFill>
        <p:spPr>
          <a:xfrm>
            <a:off x="342900" y="107092"/>
            <a:ext cx="4953000" cy="3048000"/>
          </a:xfrm>
          <a:prstGeom prst="rect">
            <a:avLst/>
          </a:prstGeom>
          <a:noFill/>
          <a:ln>
            <a:noFill/>
          </a:ln>
        </p:spPr>
      </p:pic>
      <p:sp>
        <p:nvSpPr>
          <p:cNvPr id="561" name="Google Shape;561;p74"/>
          <p:cNvSpPr txBox="1"/>
          <p:nvPr/>
        </p:nvSpPr>
        <p:spPr>
          <a:xfrm>
            <a:off x="1320114" y="3155495"/>
            <a:ext cx="9144000" cy="579438"/>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CA" sz="3200">
                <a:solidFill>
                  <a:schemeClr val="lt1"/>
                </a:solidFill>
                <a:latin typeface="Arial"/>
                <a:ea typeface="Arial"/>
                <a:cs typeface="Arial"/>
                <a:sym typeface="Arial"/>
              </a:rPr>
              <a:t>Exceptionally Cool Independent Short Films</a:t>
            </a:r>
            <a:endParaRPr/>
          </a:p>
        </p:txBody>
      </p:sp>
      <p:sp>
        <p:nvSpPr>
          <p:cNvPr id="562" name="Google Shape;562;p74"/>
          <p:cNvSpPr txBox="1"/>
          <p:nvPr/>
        </p:nvSpPr>
        <p:spPr>
          <a:xfrm>
            <a:off x="1905000" y="2209801"/>
            <a:ext cx="914400" cy="3667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4"/>
              </a:rPr>
              <a:t>Portal </a:t>
            </a:r>
            <a:endParaRPr sz="1800">
              <a:solidFill>
                <a:schemeClr val="dk1"/>
              </a:solidFill>
              <a:latin typeface="Arial"/>
              <a:ea typeface="Arial"/>
              <a:cs typeface="Arial"/>
              <a:sym typeface="Arial"/>
            </a:endParaRPr>
          </a:p>
        </p:txBody>
      </p:sp>
      <p:pic>
        <p:nvPicPr>
          <p:cNvPr id="563" name="Google Shape;563;p74"/>
          <p:cNvPicPr preferRelativeResize="0"/>
          <p:nvPr/>
        </p:nvPicPr>
        <p:blipFill rotWithShape="1">
          <a:blip r:embed="rId5">
            <a:alphaModFix/>
          </a:blip>
          <a:srcRect b="18750" l="9803" r="35938" t="34375"/>
          <a:stretch/>
        </p:blipFill>
        <p:spPr>
          <a:xfrm>
            <a:off x="445873" y="3733004"/>
            <a:ext cx="4953000" cy="3208337"/>
          </a:xfrm>
          <a:prstGeom prst="rect">
            <a:avLst/>
          </a:prstGeom>
          <a:noFill/>
          <a:ln>
            <a:noFill/>
          </a:ln>
        </p:spPr>
      </p:pic>
      <p:sp>
        <p:nvSpPr>
          <p:cNvPr id="564" name="Google Shape;564;p74"/>
          <p:cNvSpPr txBox="1"/>
          <p:nvPr/>
        </p:nvSpPr>
        <p:spPr>
          <a:xfrm>
            <a:off x="4267200" y="6019800"/>
            <a:ext cx="1219200" cy="64135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6"/>
              </a:rPr>
              <a:t>Mortal Kombat </a:t>
            </a:r>
            <a:endParaRPr sz="1800">
              <a:solidFill>
                <a:schemeClr val="dk1"/>
              </a:solidFill>
              <a:latin typeface="Arial"/>
              <a:ea typeface="Arial"/>
              <a:cs typeface="Arial"/>
              <a:sym typeface="Arial"/>
            </a:endParaRPr>
          </a:p>
        </p:txBody>
      </p:sp>
      <p:pic>
        <p:nvPicPr>
          <p:cNvPr id="565" name="Google Shape;565;p74"/>
          <p:cNvPicPr preferRelativeResize="0"/>
          <p:nvPr/>
        </p:nvPicPr>
        <p:blipFill rotWithShape="1">
          <a:blip r:embed="rId7">
            <a:alphaModFix/>
          </a:blip>
          <a:srcRect b="19791" l="15625" r="35156" t="35417"/>
          <a:stretch/>
        </p:blipFill>
        <p:spPr>
          <a:xfrm>
            <a:off x="6591300" y="3733004"/>
            <a:ext cx="4800600" cy="3276600"/>
          </a:xfrm>
          <a:prstGeom prst="rect">
            <a:avLst/>
          </a:prstGeom>
          <a:noFill/>
          <a:ln>
            <a:noFill/>
          </a:ln>
        </p:spPr>
      </p:pic>
      <p:sp>
        <p:nvSpPr>
          <p:cNvPr id="566" name="Google Shape;566;p74"/>
          <p:cNvSpPr txBox="1"/>
          <p:nvPr/>
        </p:nvSpPr>
        <p:spPr>
          <a:xfrm>
            <a:off x="7772400" y="4267201"/>
            <a:ext cx="1295400" cy="3667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8"/>
              </a:rPr>
              <a:t>Half-Life</a:t>
            </a:r>
            <a:endParaRPr sz="1800">
              <a:solidFill>
                <a:schemeClr val="dk1"/>
              </a:solidFill>
              <a:latin typeface="Arial"/>
              <a:ea typeface="Arial"/>
              <a:cs typeface="Arial"/>
              <a:sym typeface="Arial"/>
            </a:endParaRPr>
          </a:p>
        </p:txBody>
      </p:sp>
      <p:pic>
        <p:nvPicPr>
          <p:cNvPr id="567" name="Google Shape;567;p74"/>
          <p:cNvPicPr preferRelativeResize="0"/>
          <p:nvPr/>
        </p:nvPicPr>
        <p:blipFill rotWithShape="1">
          <a:blip r:embed="rId9">
            <a:alphaModFix/>
          </a:blip>
          <a:srcRect b="21875" l="14844" r="37500" t="31250"/>
          <a:stretch/>
        </p:blipFill>
        <p:spPr>
          <a:xfrm>
            <a:off x="6858000" y="170655"/>
            <a:ext cx="4191000" cy="3090863"/>
          </a:xfrm>
          <a:prstGeom prst="rect">
            <a:avLst/>
          </a:prstGeom>
          <a:noFill/>
          <a:ln>
            <a:noFill/>
          </a:ln>
        </p:spPr>
      </p:pic>
      <p:sp>
        <p:nvSpPr>
          <p:cNvPr id="568" name="Google Shape;568;p74"/>
          <p:cNvSpPr txBox="1"/>
          <p:nvPr/>
        </p:nvSpPr>
        <p:spPr>
          <a:xfrm>
            <a:off x="8991600" y="533401"/>
            <a:ext cx="762000" cy="36671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10"/>
              </a:rPr>
              <a:t>Halo </a:t>
            </a:r>
            <a:endParaRPr sz="1800">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descr="Image:Uwe Boll Dungeon Siege.jpg" id="573" name="Google Shape;573;p75">
            <a:hlinkClick r:id="rId3"/>
          </p:cNvPr>
          <p:cNvPicPr preferRelativeResize="0"/>
          <p:nvPr/>
        </p:nvPicPr>
        <p:blipFill rotWithShape="1">
          <a:blip r:embed="rId4">
            <a:alphaModFix/>
          </a:blip>
          <a:srcRect b="8772" l="0" r="0" t="0"/>
          <a:stretch/>
        </p:blipFill>
        <p:spPr>
          <a:xfrm>
            <a:off x="1787609" y="1447972"/>
            <a:ext cx="8402595" cy="5096991"/>
          </a:xfrm>
          <a:prstGeom prst="rect">
            <a:avLst/>
          </a:prstGeom>
          <a:noFill/>
          <a:ln cap="flat" cmpd="sng" w="38100">
            <a:solidFill>
              <a:srgbClr val="000000"/>
            </a:solidFill>
            <a:prstDash val="solid"/>
            <a:miter lim="800000"/>
            <a:headEnd len="sm" w="sm" type="none"/>
            <a:tailEnd len="sm" w="sm" type="none"/>
          </a:ln>
        </p:spPr>
      </p:pic>
      <p:sp>
        <p:nvSpPr>
          <p:cNvPr id="574" name="Google Shape;574;p75"/>
          <p:cNvSpPr txBox="1"/>
          <p:nvPr/>
        </p:nvSpPr>
        <p:spPr>
          <a:xfrm>
            <a:off x="0" y="315849"/>
            <a:ext cx="6829168" cy="904402"/>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Who is Uwe Boll?</a:t>
            </a:r>
            <a:endParaRPr b="1" sz="4400">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6"/>
          <p:cNvSpPr txBox="1"/>
          <p:nvPr>
            <p:ph idx="1" type="body"/>
          </p:nvPr>
        </p:nvSpPr>
        <p:spPr>
          <a:xfrm>
            <a:off x="1184190" y="576389"/>
            <a:ext cx="9813324" cy="511312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Uwe Boll is a German director, producer and screenwriter of films often adapted from video games. </a:t>
            </a:r>
            <a:endParaRPr/>
          </a:p>
          <a:p>
            <a:pPr indent="-228600" lvl="0" marL="228600" rtl="0" algn="l">
              <a:lnSpc>
                <a:spcPct val="90000"/>
              </a:lnSpc>
              <a:spcBef>
                <a:spcPts val="1000"/>
              </a:spcBef>
              <a:spcAft>
                <a:spcPts val="0"/>
              </a:spcAft>
              <a:buClr>
                <a:schemeClr val="dk1"/>
              </a:buClr>
              <a:buSzPts val="2800"/>
              <a:buChar char="•"/>
            </a:pPr>
            <a:r>
              <a:rPr lang="en-CA"/>
              <a:t>Movies directed by Boll usually tank at the box office: </a:t>
            </a:r>
            <a:r>
              <a:rPr i="1" lang="en-CA"/>
              <a:t>House of the Dead</a:t>
            </a:r>
            <a:r>
              <a:rPr lang="en-CA"/>
              <a:t> (budget: $12 million) made $5.73 million, </a:t>
            </a:r>
            <a:r>
              <a:rPr i="1" lang="en-CA"/>
              <a:t>Alone in the Dark</a:t>
            </a:r>
            <a:r>
              <a:rPr lang="en-CA"/>
              <a:t> (budget: $20 million) made only $5.1 million, and </a:t>
            </a:r>
            <a:r>
              <a:rPr i="1" lang="en-CA"/>
              <a:t>BloodRayne</a:t>
            </a:r>
            <a:r>
              <a:rPr lang="en-CA"/>
              <a:t> (budget: $25 million) topped $2.42 million.</a:t>
            </a:r>
            <a:endParaRPr/>
          </a:p>
          <a:p>
            <a:pPr indent="-228600" lvl="0" marL="228600" rtl="0" algn="l">
              <a:lnSpc>
                <a:spcPct val="90000"/>
              </a:lnSpc>
              <a:spcBef>
                <a:spcPts val="1000"/>
              </a:spcBef>
              <a:spcAft>
                <a:spcPts val="0"/>
              </a:spcAft>
              <a:buClr>
                <a:schemeClr val="dk1"/>
              </a:buClr>
              <a:buSzPts val="2800"/>
              <a:buChar char="•"/>
            </a:pPr>
            <a:r>
              <a:rPr lang="en-CA"/>
              <a:t>Acquires funding thanks to German tax laws that reward investments in film. </a:t>
            </a:r>
            <a:endParaRPr/>
          </a:p>
          <a:p>
            <a:pPr indent="-228600" lvl="0" marL="228600" rtl="0" algn="l">
              <a:lnSpc>
                <a:spcPct val="90000"/>
              </a:lnSpc>
              <a:spcBef>
                <a:spcPts val="1000"/>
              </a:spcBef>
              <a:spcAft>
                <a:spcPts val="0"/>
              </a:spcAft>
              <a:buClr>
                <a:schemeClr val="dk1"/>
              </a:buClr>
              <a:buSzPts val="2800"/>
              <a:buChar char="•"/>
            </a:pPr>
            <a:r>
              <a:rPr lang="en-CA"/>
              <a:t>The law allows investors in German-owned films to write off 100% of their investment as a tax deduction; it also allows them to invest borrowed money and write off any fees associated with the loan.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15049a-l_oscar_d_orson_welles_aux_encheres" id="580" name="Google Shape;580;p76"/>
          <p:cNvPicPr preferRelativeResize="0"/>
          <p:nvPr/>
        </p:nvPicPr>
        <p:blipFill rotWithShape="1">
          <a:blip r:embed="rId3">
            <a:alphaModFix/>
          </a:blip>
          <a:srcRect b="0" l="27660" r="27660" t="0"/>
          <a:stretch/>
        </p:blipFill>
        <p:spPr>
          <a:xfrm>
            <a:off x="10492946" y="446901"/>
            <a:ext cx="1600200" cy="2686050"/>
          </a:xfrm>
          <a:prstGeom prst="rect">
            <a:avLst/>
          </a:prstGeom>
          <a:noFill/>
          <a:ln>
            <a:noFill/>
          </a:ln>
        </p:spPr>
      </p:pic>
      <p:pic>
        <p:nvPicPr>
          <p:cNvPr descr="15049a-l_oscar_d_orson_welles_aux_encheres" id="581" name="Google Shape;581;p76"/>
          <p:cNvPicPr preferRelativeResize="0"/>
          <p:nvPr/>
        </p:nvPicPr>
        <p:blipFill rotWithShape="1">
          <a:blip r:embed="rId3">
            <a:alphaModFix/>
          </a:blip>
          <a:srcRect b="0" l="27660" r="27660" t="0"/>
          <a:stretch/>
        </p:blipFill>
        <p:spPr>
          <a:xfrm>
            <a:off x="-238898" y="3632886"/>
            <a:ext cx="1600200" cy="26860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7"/>
          <p:cNvSpPr txBox="1"/>
          <p:nvPr>
            <p:ph type="ctrTitle"/>
          </p:nvPr>
        </p:nvSpPr>
        <p:spPr>
          <a:xfrm>
            <a:off x="0" y="280085"/>
            <a:ext cx="3814119" cy="601363"/>
          </a:xfrm>
          <a:prstGeom prst="rect">
            <a:avLst/>
          </a:prstGeom>
          <a:solidFill>
            <a:schemeClr val="dk1"/>
          </a:solid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Calibri"/>
              <a:buNone/>
            </a:pPr>
            <a:r>
              <a:rPr b="1" lang="en-CA" sz="4800">
                <a:latin typeface="Calibri"/>
                <a:ea typeface="Calibri"/>
                <a:cs typeface="Calibri"/>
                <a:sym typeface="Calibri"/>
              </a:rPr>
              <a:t>Video Games:</a:t>
            </a:r>
            <a:endParaRPr b="1" sz="4800">
              <a:latin typeface="Calibri"/>
              <a:ea typeface="Calibri"/>
              <a:cs typeface="Calibri"/>
              <a:sym typeface="Calibri"/>
            </a:endParaRPr>
          </a:p>
        </p:txBody>
      </p:sp>
      <p:sp>
        <p:nvSpPr>
          <p:cNvPr id="587" name="Google Shape;587;p77"/>
          <p:cNvSpPr txBox="1"/>
          <p:nvPr>
            <p:ph idx="1" type="subTitle"/>
          </p:nvPr>
        </p:nvSpPr>
        <p:spPr>
          <a:xfrm>
            <a:off x="4250724" y="5778843"/>
            <a:ext cx="7941276" cy="599259"/>
          </a:xfrm>
          <a:prstGeom prst="rect">
            <a:avLst/>
          </a:prstGeom>
          <a:solidFill>
            <a:schemeClr val="dk1"/>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None/>
            </a:pPr>
            <a:r>
              <a:rPr b="1" lang="en-CA" sz="4000">
                <a:solidFill>
                  <a:schemeClr val="lt1"/>
                </a:solidFill>
              </a:rPr>
              <a:t>“Player Culture and MetaCulture”</a:t>
            </a:r>
            <a:endParaRPr b="1" sz="4000">
              <a:solidFill>
                <a:schemeClr val="lt1"/>
              </a:solidFill>
            </a:endParaRPr>
          </a:p>
        </p:txBody>
      </p:sp>
      <p:pic>
        <p:nvPicPr>
          <p:cNvPr id="588" name="Google Shape;588;p77"/>
          <p:cNvPicPr preferRelativeResize="0"/>
          <p:nvPr/>
        </p:nvPicPr>
        <p:blipFill rotWithShape="1">
          <a:blip r:embed="rId3">
            <a:alphaModFix/>
          </a:blip>
          <a:srcRect b="0" l="0" r="0" t="0"/>
          <a:stretch/>
        </p:blipFill>
        <p:spPr>
          <a:xfrm>
            <a:off x="683227" y="1544208"/>
            <a:ext cx="4762500" cy="3571875"/>
          </a:xfrm>
          <a:prstGeom prst="rect">
            <a:avLst/>
          </a:prstGeom>
          <a:noFill/>
          <a:ln cap="flat" cmpd="sng" w="28575">
            <a:solidFill>
              <a:schemeClr val="dk1"/>
            </a:solidFill>
            <a:prstDash val="solid"/>
            <a:round/>
            <a:headEnd len="sm" w="sm" type="none"/>
            <a:tailEnd len="sm" w="sm" type="none"/>
          </a:ln>
        </p:spPr>
      </p:pic>
      <p:pic>
        <p:nvPicPr>
          <p:cNvPr id="589" name="Google Shape;589;p77"/>
          <p:cNvPicPr preferRelativeResize="0"/>
          <p:nvPr/>
        </p:nvPicPr>
        <p:blipFill rotWithShape="1">
          <a:blip r:embed="rId4">
            <a:alphaModFix/>
          </a:blip>
          <a:srcRect b="0" l="0" r="0" t="0"/>
          <a:stretch/>
        </p:blipFill>
        <p:spPr>
          <a:xfrm>
            <a:off x="6453849" y="502508"/>
            <a:ext cx="3239157" cy="485620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8"/>
          <p:cNvSpPr txBox="1"/>
          <p:nvPr>
            <p:ph idx="1" type="body"/>
          </p:nvPr>
        </p:nvSpPr>
        <p:spPr>
          <a:xfrm>
            <a:off x="420127" y="1484869"/>
            <a:ext cx="6425516" cy="4948881"/>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400"/>
              <a:buChar char="•"/>
            </a:pPr>
            <a:r>
              <a:rPr lang="en-CA" sz="2400"/>
              <a:t>Video gaming culture (or “geek culture”) is certainly more mainstream than it used to be.</a:t>
            </a:r>
            <a:endParaRPr/>
          </a:p>
          <a:p>
            <a:pPr indent="-228600" lvl="0" marL="228600" rtl="0" algn="l">
              <a:lnSpc>
                <a:spcPct val="90000"/>
              </a:lnSpc>
              <a:spcBef>
                <a:spcPts val="1000"/>
              </a:spcBef>
              <a:spcAft>
                <a:spcPts val="0"/>
              </a:spcAft>
              <a:buClr>
                <a:schemeClr val="dk1"/>
              </a:buClr>
              <a:buSzPts val="2400"/>
              <a:buChar char="•"/>
            </a:pPr>
            <a:r>
              <a:rPr lang="en-CA" sz="2400"/>
              <a:t>In the beginning games were made for a general (if not exclusive) audience—then they got specialized: MMOs, MOBAs, iphones…</a:t>
            </a:r>
            <a:endParaRPr/>
          </a:p>
          <a:p>
            <a:pPr indent="-228600" lvl="0" marL="228600" rtl="0" algn="l">
              <a:lnSpc>
                <a:spcPct val="90000"/>
              </a:lnSpc>
              <a:spcBef>
                <a:spcPts val="1000"/>
              </a:spcBef>
              <a:spcAft>
                <a:spcPts val="0"/>
              </a:spcAft>
              <a:buClr>
                <a:schemeClr val="dk1"/>
              </a:buClr>
              <a:buSzPts val="2400"/>
              <a:buChar char="•"/>
            </a:pPr>
            <a:r>
              <a:rPr lang="en-CA" sz="2400"/>
              <a:t>Many people identify themselves as gamers, but what is a gamer? </a:t>
            </a:r>
            <a:endParaRPr/>
          </a:p>
          <a:p>
            <a:pPr indent="-228600" lvl="1" marL="685800" rtl="0" algn="l">
              <a:lnSpc>
                <a:spcPct val="90000"/>
              </a:lnSpc>
              <a:spcBef>
                <a:spcPts val="500"/>
              </a:spcBef>
              <a:spcAft>
                <a:spcPts val="0"/>
              </a:spcAft>
              <a:buClr>
                <a:schemeClr val="dk1"/>
              </a:buClr>
              <a:buSzPts val="1800"/>
              <a:buChar char="•"/>
            </a:pPr>
            <a:r>
              <a:rPr lang="en-CA" sz="1800"/>
              <a:t>Hard-core Vs Casual? </a:t>
            </a:r>
            <a:endParaRPr/>
          </a:p>
          <a:p>
            <a:pPr indent="-228600" lvl="0" marL="228600" rtl="0" algn="l">
              <a:lnSpc>
                <a:spcPct val="90000"/>
              </a:lnSpc>
              <a:spcBef>
                <a:spcPts val="1000"/>
              </a:spcBef>
              <a:spcAft>
                <a:spcPts val="0"/>
              </a:spcAft>
              <a:buClr>
                <a:schemeClr val="dk1"/>
              </a:buClr>
              <a:buSzPts val="2400"/>
              <a:buChar char="•"/>
            </a:pPr>
            <a:r>
              <a:rPr lang="en-CA" sz="2400"/>
              <a:t>In the end, it’s all about self-perception: you can be a casual Halo player or a hardcore              Bejeweled player. </a:t>
            </a:r>
            <a:endParaRPr sz="2400"/>
          </a:p>
          <a:p>
            <a:pPr indent="-228600" lvl="0" marL="228600" rtl="0" algn="l">
              <a:lnSpc>
                <a:spcPct val="90000"/>
              </a:lnSpc>
              <a:spcBef>
                <a:spcPts val="1000"/>
              </a:spcBef>
              <a:spcAft>
                <a:spcPts val="0"/>
              </a:spcAft>
              <a:buClr>
                <a:schemeClr val="dk1"/>
              </a:buClr>
              <a:buSzPts val="2400"/>
              <a:buChar char="•"/>
            </a:pPr>
            <a:r>
              <a:rPr lang="en-CA" sz="2400"/>
              <a:t>A Gamer: someone who plays a wide variety of games</a:t>
            </a:r>
            <a:endParaRPr/>
          </a:p>
          <a:p>
            <a:pPr indent="0" lvl="0" marL="0" rtl="0" algn="l">
              <a:lnSpc>
                <a:spcPct val="90000"/>
              </a:lnSpc>
              <a:spcBef>
                <a:spcPts val="1000"/>
              </a:spcBef>
              <a:spcAft>
                <a:spcPts val="0"/>
              </a:spcAft>
              <a:buClr>
                <a:schemeClr val="dk1"/>
              </a:buClr>
              <a:buSzPts val="3200"/>
              <a:buNone/>
            </a:pPr>
            <a:r>
              <a:rPr lang="en-CA" sz="3200"/>
              <a:t>  </a:t>
            </a:r>
            <a:endParaRPr sz="3200"/>
          </a:p>
        </p:txBody>
      </p:sp>
      <p:sp>
        <p:nvSpPr>
          <p:cNvPr id="595" name="Google Shape;595;p78"/>
          <p:cNvSpPr txBox="1"/>
          <p:nvPr/>
        </p:nvSpPr>
        <p:spPr>
          <a:xfrm>
            <a:off x="0" y="398076"/>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Defining “Gamers”</a:t>
            </a:r>
            <a:endParaRPr b="1" sz="4400">
              <a:solidFill>
                <a:schemeClr val="lt1"/>
              </a:solidFill>
              <a:latin typeface="Calibri"/>
              <a:ea typeface="Calibri"/>
              <a:cs typeface="Calibri"/>
              <a:sym typeface="Calibri"/>
            </a:endParaRPr>
          </a:p>
        </p:txBody>
      </p:sp>
      <p:pic>
        <p:nvPicPr>
          <p:cNvPr id="596" name="Google Shape;596;p78"/>
          <p:cNvPicPr preferRelativeResize="0"/>
          <p:nvPr/>
        </p:nvPicPr>
        <p:blipFill rotWithShape="1">
          <a:blip r:embed="rId3">
            <a:alphaModFix/>
          </a:blip>
          <a:srcRect b="0" l="0" r="0" t="0"/>
          <a:stretch/>
        </p:blipFill>
        <p:spPr>
          <a:xfrm>
            <a:off x="8246795" y="205945"/>
            <a:ext cx="3466914" cy="5194902"/>
          </a:xfrm>
          <a:prstGeom prst="rect">
            <a:avLst/>
          </a:prstGeom>
          <a:noFill/>
          <a:ln cap="flat" cmpd="sng" w="28575">
            <a:solidFill>
              <a:schemeClr val="dk1"/>
            </a:solidFill>
            <a:prstDash val="solid"/>
            <a:round/>
            <a:headEnd len="sm" w="sm" type="none"/>
            <a:tailEnd len="sm" w="sm" type="none"/>
          </a:ln>
        </p:spPr>
      </p:pic>
      <p:pic>
        <p:nvPicPr>
          <p:cNvPr descr="http://images.gameskinny.com/gameskinny/b88e1687ff4c40625d8b02e8de03b5ad.jpg" id="597" name="Google Shape;597;p78"/>
          <p:cNvPicPr preferRelativeResize="0"/>
          <p:nvPr/>
        </p:nvPicPr>
        <p:blipFill rotWithShape="1">
          <a:blip r:embed="rId4">
            <a:alphaModFix/>
          </a:blip>
          <a:srcRect b="0" l="0" r="0" t="0"/>
          <a:stretch/>
        </p:blipFill>
        <p:spPr>
          <a:xfrm>
            <a:off x="7076303" y="4617308"/>
            <a:ext cx="2903949" cy="2014151"/>
          </a:xfrm>
          <a:prstGeom prst="rect">
            <a:avLst/>
          </a:prstGeom>
          <a:noFill/>
          <a:ln cap="flat" cmpd="sng" w="28575">
            <a:solidFill>
              <a:srgbClr val="000000"/>
            </a:solidFill>
            <a:prstDash val="solid"/>
            <a:miter lim="800000"/>
            <a:headEnd len="sm" w="sm" type="none"/>
            <a:tailEnd len="sm" w="sm" type="none"/>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9"/>
          <p:cNvSpPr txBox="1"/>
          <p:nvPr>
            <p:ph idx="1" type="body"/>
          </p:nvPr>
        </p:nvSpPr>
        <p:spPr>
          <a:xfrm>
            <a:off x="221392" y="1611912"/>
            <a:ext cx="6434653"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100"/>
              <a:buChar char="•"/>
            </a:pPr>
            <a:r>
              <a:rPr lang="en-CA" sz="3100"/>
              <a:t>In the beginning: LAN Parties</a:t>
            </a:r>
            <a:endParaRPr/>
          </a:p>
          <a:p>
            <a:pPr indent="-228600" lvl="0" marL="228600" rtl="0" algn="l">
              <a:lnSpc>
                <a:spcPct val="90000"/>
              </a:lnSpc>
              <a:spcBef>
                <a:spcPts val="1000"/>
              </a:spcBef>
              <a:spcAft>
                <a:spcPts val="0"/>
              </a:spcAft>
              <a:buClr>
                <a:schemeClr val="dk1"/>
              </a:buClr>
              <a:buSzPts val="3100"/>
              <a:buChar char="•"/>
            </a:pPr>
            <a:r>
              <a:rPr lang="en-CA" sz="3100"/>
              <a:t>Informal: A place to gather and create; A place to bask in shared cooperation</a:t>
            </a:r>
            <a:endParaRPr/>
          </a:p>
          <a:p>
            <a:pPr indent="-228600" lvl="0" marL="228600" rtl="0" algn="l">
              <a:lnSpc>
                <a:spcPct val="90000"/>
              </a:lnSpc>
              <a:spcBef>
                <a:spcPts val="1000"/>
              </a:spcBef>
              <a:spcAft>
                <a:spcPts val="0"/>
              </a:spcAft>
              <a:buClr>
                <a:schemeClr val="dk1"/>
              </a:buClr>
              <a:buSzPts val="3100"/>
              <a:buChar char="•"/>
            </a:pPr>
            <a:r>
              <a:rPr lang="en-CA" sz="3100"/>
              <a:t>Formal: Dedicated members belong to clans/guilds, maintain websites, engage in detailed discussions, attend conventions, establish their own rules of play—essentially these players form their own mini-societies. </a:t>
            </a:r>
            <a:endParaRPr/>
          </a:p>
        </p:txBody>
      </p:sp>
      <p:sp>
        <p:nvSpPr>
          <p:cNvPr id="603" name="Google Shape;603;p79"/>
          <p:cNvSpPr txBox="1"/>
          <p:nvPr/>
        </p:nvSpPr>
        <p:spPr>
          <a:xfrm>
            <a:off x="0" y="398075"/>
            <a:ext cx="8097795" cy="870551"/>
          </a:xfrm>
          <a:prstGeom prst="rect">
            <a:avLst/>
          </a:prstGeom>
          <a:solidFill>
            <a:schemeClr val="dk1"/>
          </a:solidFill>
          <a:ln>
            <a:noFill/>
          </a:ln>
        </p:spPr>
        <p:txBody>
          <a:bodyPr anchorCtr="0" anchor="ctr" bIns="45700" lIns="91425" spcFirstLastPara="1" rIns="91425" wrap="square" tIns="45700">
            <a:normAutofit fontScale="675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5300">
                <a:solidFill>
                  <a:schemeClr val="lt1"/>
                </a:solidFill>
                <a:latin typeface="Calibri"/>
                <a:ea typeface="Calibri"/>
                <a:cs typeface="Calibri"/>
                <a:sym typeface="Calibri"/>
              </a:rPr>
              <a:t>Game Communities: Formal and Informal</a:t>
            </a:r>
            <a:endParaRPr b="1" sz="4400">
              <a:solidFill>
                <a:schemeClr val="lt1"/>
              </a:solidFill>
              <a:latin typeface="Calibri"/>
              <a:ea typeface="Calibri"/>
              <a:cs typeface="Calibri"/>
              <a:sym typeface="Calibri"/>
            </a:endParaRPr>
          </a:p>
        </p:txBody>
      </p:sp>
      <p:pic>
        <p:nvPicPr>
          <p:cNvPr id="604" name="Google Shape;604;p79"/>
          <p:cNvPicPr preferRelativeResize="0"/>
          <p:nvPr/>
        </p:nvPicPr>
        <p:blipFill rotWithShape="1">
          <a:blip r:embed="rId3">
            <a:alphaModFix/>
          </a:blip>
          <a:srcRect b="0" l="0" r="25758" t="0"/>
          <a:stretch/>
        </p:blipFill>
        <p:spPr>
          <a:xfrm>
            <a:off x="6985558" y="1809620"/>
            <a:ext cx="4843978" cy="36671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0"/>
          <p:cNvSpPr txBox="1"/>
          <p:nvPr>
            <p:ph idx="1" type="body"/>
          </p:nvPr>
        </p:nvSpPr>
        <p:spPr>
          <a:xfrm>
            <a:off x="549876" y="1669106"/>
            <a:ext cx="6435810" cy="4351338"/>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3200"/>
              <a:buChar char="•"/>
            </a:pPr>
            <a:r>
              <a:rPr lang="en-CA" sz="3200"/>
              <a:t>Character created by Ben Schultz in 2005 for </a:t>
            </a:r>
            <a:r>
              <a:rPr i="1" lang="en-CA" sz="3200"/>
              <a:t>World of Warcraft</a:t>
            </a:r>
            <a:r>
              <a:rPr lang="en-CA" sz="3200"/>
              <a:t>.</a:t>
            </a:r>
            <a:endParaRPr/>
          </a:p>
          <a:p>
            <a:pPr indent="-228600" lvl="0" marL="228600" rtl="0" algn="l">
              <a:lnSpc>
                <a:spcPct val="90000"/>
              </a:lnSpc>
              <a:spcBef>
                <a:spcPts val="1000"/>
              </a:spcBef>
              <a:spcAft>
                <a:spcPts val="0"/>
              </a:spcAft>
              <a:buClr>
                <a:schemeClr val="dk1"/>
              </a:buClr>
              <a:buSzPts val="3200"/>
              <a:buChar char="•"/>
            </a:pPr>
            <a:r>
              <a:rPr lang="en-CA" sz="3200"/>
              <a:t>Famous for a (staged?) video depicting the character rushing head first into battle while his guild-mates plan a strategy outside of the room. </a:t>
            </a:r>
            <a:endParaRPr/>
          </a:p>
          <a:p>
            <a:pPr indent="-228600" lvl="0" marL="228600" rtl="0" algn="l">
              <a:lnSpc>
                <a:spcPct val="90000"/>
              </a:lnSpc>
              <a:spcBef>
                <a:spcPts val="1000"/>
              </a:spcBef>
              <a:spcAft>
                <a:spcPts val="0"/>
              </a:spcAft>
              <a:buClr>
                <a:schemeClr val="dk1"/>
              </a:buClr>
              <a:buSzPts val="3200"/>
              <a:buChar char="•"/>
            </a:pPr>
            <a:r>
              <a:rPr lang="en-CA" sz="3200"/>
              <a:t>The guild, much to their annoyance, is drawn into the room and to their doom!</a:t>
            </a:r>
            <a:endParaRPr/>
          </a:p>
        </p:txBody>
      </p:sp>
      <p:sp>
        <p:nvSpPr>
          <p:cNvPr id="610" name="Google Shape;610;p80"/>
          <p:cNvSpPr txBox="1"/>
          <p:nvPr/>
        </p:nvSpPr>
        <p:spPr>
          <a:xfrm>
            <a:off x="8290354" y="5140410"/>
            <a:ext cx="2806014" cy="3762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3"/>
              </a:rPr>
              <a:t>Leeroy Jenkins HD</a:t>
            </a:r>
            <a:endParaRPr b="0" sz="1800">
              <a:solidFill>
                <a:schemeClr val="dk1"/>
              </a:solidFill>
              <a:latin typeface="Arial"/>
              <a:ea typeface="Arial"/>
              <a:cs typeface="Arial"/>
              <a:sym typeface="Arial"/>
            </a:endParaRPr>
          </a:p>
        </p:txBody>
      </p:sp>
      <p:sp>
        <p:nvSpPr>
          <p:cNvPr id="611" name="Google Shape;611;p80"/>
          <p:cNvSpPr txBox="1"/>
          <p:nvPr/>
        </p:nvSpPr>
        <p:spPr>
          <a:xfrm>
            <a:off x="0" y="512677"/>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“Leeroy Jenkins!”</a:t>
            </a:r>
            <a:endParaRPr b="1" sz="4400">
              <a:solidFill>
                <a:schemeClr val="lt1"/>
              </a:solidFill>
              <a:latin typeface="Calibri"/>
              <a:ea typeface="Calibri"/>
              <a:cs typeface="Calibri"/>
              <a:sym typeface="Calibri"/>
            </a:endParaRPr>
          </a:p>
        </p:txBody>
      </p:sp>
      <p:pic>
        <p:nvPicPr>
          <p:cNvPr id="612" name="Google Shape;612;p80"/>
          <p:cNvPicPr preferRelativeResize="0"/>
          <p:nvPr/>
        </p:nvPicPr>
        <p:blipFill rotWithShape="1">
          <a:blip r:embed="rId4">
            <a:alphaModFix/>
          </a:blip>
          <a:srcRect b="0" l="0" r="0" t="0"/>
          <a:stretch/>
        </p:blipFill>
        <p:spPr>
          <a:xfrm>
            <a:off x="7364920" y="1821206"/>
            <a:ext cx="4101856" cy="2735906"/>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1"/>
          <p:cNvSpPr txBox="1"/>
          <p:nvPr>
            <p:ph idx="1" type="body"/>
          </p:nvPr>
        </p:nvSpPr>
        <p:spPr>
          <a:xfrm>
            <a:off x="626075" y="1589088"/>
            <a:ext cx="8229600" cy="48006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Gets a question on </a:t>
            </a:r>
            <a:r>
              <a:rPr i="1" lang="en-CA" sz="3200"/>
              <a:t>Jeopardy!</a:t>
            </a:r>
            <a:endParaRPr/>
          </a:p>
          <a:p>
            <a:pPr indent="-228600" lvl="0" marL="228600" rtl="0" algn="l">
              <a:lnSpc>
                <a:spcPct val="90000"/>
              </a:lnSpc>
              <a:spcBef>
                <a:spcPts val="1000"/>
              </a:spcBef>
              <a:spcAft>
                <a:spcPts val="0"/>
              </a:spcAft>
              <a:buClr>
                <a:schemeClr val="dk1"/>
              </a:buClr>
              <a:buSzPts val="3200"/>
              <a:buChar char="•"/>
            </a:pPr>
            <a:r>
              <a:rPr lang="en-CA" sz="3200"/>
              <a:t>Mentioned on</a:t>
            </a:r>
            <a:r>
              <a:rPr i="1" lang="en-CA" sz="3200"/>
              <a:t> South Park WoW</a:t>
            </a:r>
            <a:r>
              <a:rPr lang="en-CA" sz="3200"/>
              <a:t> parody episode</a:t>
            </a:r>
            <a:endParaRPr/>
          </a:p>
          <a:p>
            <a:pPr indent="-228600" lvl="0" marL="228600" rtl="0" algn="l">
              <a:lnSpc>
                <a:spcPct val="90000"/>
              </a:lnSpc>
              <a:spcBef>
                <a:spcPts val="1000"/>
              </a:spcBef>
              <a:spcAft>
                <a:spcPts val="0"/>
              </a:spcAft>
              <a:buClr>
                <a:schemeClr val="dk1"/>
              </a:buClr>
              <a:buSzPts val="3200"/>
              <a:buChar char="•"/>
            </a:pPr>
            <a:r>
              <a:rPr lang="en-CA" sz="3200"/>
              <a:t>Blizzard adds the attainable title of “Jenkins” to players who kill 50 of the famous dragon whelps from the video within 15 seconds.</a:t>
            </a:r>
            <a:endParaRPr/>
          </a:p>
          <a:p>
            <a:pPr indent="-228600" lvl="0" marL="228600" rtl="0" algn="l">
              <a:lnSpc>
                <a:spcPct val="90000"/>
              </a:lnSpc>
              <a:spcBef>
                <a:spcPts val="1000"/>
              </a:spcBef>
              <a:spcAft>
                <a:spcPts val="0"/>
              </a:spcAft>
              <a:buClr>
                <a:schemeClr val="dk1"/>
              </a:buClr>
              <a:buSzPts val="3200"/>
              <a:buChar char="•"/>
            </a:pPr>
            <a:r>
              <a:rPr lang="en-CA" sz="3200"/>
              <a:t> In 2007, Toyota released an ad for the Toyota Tacoma parodying the Leeroy Jenkins video, and in particular the line "Let's do this!"</a:t>
            </a:r>
            <a:endParaRPr/>
          </a:p>
        </p:txBody>
      </p:sp>
      <p:pic>
        <p:nvPicPr>
          <p:cNvPr descr="0" id="618" name="Google Shape;618;p81"/>
          <p:cNvPicPr preferRelativeResize="0"/>
          <p:nvPr/>
        </p:nvPicPr>
        <p:blipFill rotWithShape="1">
          <a:blip r:embed="rId3">
            <a:alphaModFix/>
          </a:blip>
          <a:srcRect b="0" l="0" r="0" t="0"/>
          <a:stretch/>
        </p:blipFill>
        <p:spPr>
          <a:xfrm>
            <a:off x="8214154" y="320204"/>
            <a:ext cx="3383691" cy="2537768"/>
          </a:xfrm>
          <a:prstGeom prst="rect">
            <a:avLst/>
          </a:prstGeom>
          <a:noFill/>
          <a:ln cap="flat" cmpd="sng" w="9525">
            <a:solidFill>
              <a:schemeClr val="dk1"/>
            </a:solidFill>
            <a:prstDash val="solid"/>
            <a:miter lim="800000"/>
            <a:headEnd len="sm" w="sm" type="none"/>
            <a:tailEnd len="sm" w="sm" type="none"/>
          </a:ln>
        </p:spPr>
      </p:pic>
      <p:sp>
        <p:nvSpPr>
          <p:cNvPr id="619" name="Google Shape;619;p81"/>
          <p:cNvSpPr txBox="1"/>
          <p:nvPr/>
        </p:nvSpPr>
        <p:spPr>
          <a:xfrm>
            <a:off x="7492314" y="6204744"/>
            <a:ext cx="3962400" cy="369888"/>
          </a:xfrm>
          <a:prstGeom prst="rect">
            <a:avLst/>
          </a:prstGeom>
          <a:no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4"/>
              </a:rPr>
              <a:t>Leeroy Jenkins Toyota Commercial</a:t>
            </a:r>
            <a:endParaRPr b="0" sz="1800">
              <a:solidFill>
                <a:schemeClr val="dk1"/>
              </a:solidFill>
              <a:latin typeface="Arial"/>
              <a:ea typeface="Arial"/>
              <a:cs typeface="Arial"/>
              <a:sym typeface="Arial"/>
            </a:endParaRPr>
          </a:p>
        </p:txBody>
      </p:sp>
      <p:sp>
        <p:nvSpPr>
          <p:cNvPr id="620" name="Google Shape;620;p81"/>
          <p:cNvSpPr txBox="1"/>
          <p:nvPr/>
        </p:nvSpPr>
        <p:spPr>
          <a:xfrm>
            <a:off x="0" y="447504"/>
            <a:ext cx="7076303"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Pop Culture Phenomenon</a:t>
            </a:r>
            <a:endParaRPr b="1" sz="44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idx="1" type="body"/>
          </p:nvPr>
        </p:nvSpPr>
        <p:spPr>
          <a:xfrm>
            <a:off x="457199" y="1619679"/>
            <a:ext cx="6161903" cy="482231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Video games are art, and they deserve the exact same First Amendment protections as books, comics, plays and all the rest, the U.S. Supreme Court said in June 2011 in a ruling about the sale of violent video games in California.</a:t>
            </a:r>
            <a:endParaRPr/>
          </a:p>
          <a:p>
            <a:pPr indent="-228600" lvl="0" marL="228600" rtl="0" algn="l">
              <a:lnSpc>
                <a:spcPct val="90000"/>
              </a:lnSpc>
              <a:spcBef>
                <a:spcPts val="1000"/>
              </a:spcBef>
              <a:spcAft>
                <a:spcPts val="0"/>
              </a:spcAft>
              <a:buClr>
                <a:schemeClr val="dk1"/>
              </a:buClr>
              <a:buSzPts val="3200"/>
              <a:buChar char="•"/>
            </a:pPr>
            <a:r>
              <a:rPr lang="en-CA" sz="3200" u="sng">
                <a:solidFill>
                  <a:schemeClr val="hlink"/>
                </a:solidFill>
                <a:hlinkClick r:id="rId3"/>
              </a:rPr>
              <a:t>Supreme Court sees video games as art - CNN.com</a:t>
            </a:r>
            <a:endParaRPr sz="3200"/>
          </a:p>
        </p:txBody>
      </p:sp>
      <p:sp>
        <p:nvSpPr>
          <p:cNvPr id="137" name="Google Shape;137;p19"/>
          <p:cNvSpPr txBox="1"/>
          <p:nvPr/>
        </p:nvSpPr>
        <p:spPr>
          <a:xfrm>
            <a:off x="0" y="516110"/>
            <a:ext cx="7076303" cy="771696"/>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The Supreme Court Says “yes!”</a:t>
            </a:r>
            <a:endParaRPr b="1" i="0" sz="4400" u="none" cap="none" strike="noStrike">
              <a:solidFill>
                <a:schemeClr val="lt1"/>
              </a:solidFill>
              <a:latin typeface="Calibri"/>
              <a:ea typeface="Calibri"/>
              <a:cs typeface="Calibri"/>
              <a:sym typeface="Calibri"/>
            </a:endParaRPr>
          </a:p>
        </p:txBody>
      </p:sp>
      <p:pic>
        <p:nvPicPr>
          <p:cNvPr id="138" name="Google Shape;138;p19"/>
          <p:cNvPicPr preferRelativeResize="0"/>
          <p:nvPr/>
        </p:nvPicPr>
        <p:blipFill rotWithShape="1">
          <a:blip r:embed="rId4">
            <a:alphaModFix/>
          </a:blip>
          <a:srcRect b="0" l="21870" r="0" t="0"/>
          <a:stretch/>
        </p:blipFill>
        <p:spPr>
          <a:xfrm>
            <a:off x="6960973" y="1784436"/>
            <a:ext cx="4885037" cy="3517042"/>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2"/>
          <p:cNvSpPr txBox="1"/>
          <p:nvPr>
            <p:ph idx="1" type="body"/>
          </p:nvPr>
        </p:nvSpPr>
        <p:spPr>
          <a:xfrm>
            <a:off x="836140" y="1534298"/>
            <a:ext cx="6413157" cy="367570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600"/>
              <a:buChar char="•"/>
            </a:pPr>
            <a:r>
              <a:rPr lang="en-CA" sz="3600"/>
              <a:t>Game </a:t>
            </a:r>
            <a:r>
              <a:rPr i="1" lang="en-CA" sz="3600"/>
              <a:t>Zero Wing</a:t>
            </a:r>
            <a:r>
              <a:rPr lang="en-CA" sz="3600"/>
              <a:t> for the Sega Mega Drive </a:t>
            </a:r>
            <a:endParaRPr/>
          </a:p>
          <a:p>
            <a:pPr indent="-228600" lvl="0" marL="228600" rtl="0" algn="l">
              <a:lnSpc>
                <a:spcPct val="90000"/>
              </a:lnSpc>
              <a:spcBef>
                <a:spcPts val="1000"/>
              </a:spcBef>
              <a:spcAft>
                <a:spcPts val="0"/>
              </a:spcAft>
              <a:buClr>
                <a:schemeClr val="dk1"/>
              </a:buClr>
              <a:buSzPts val="3600"/>
              <a:buChar char="•"/>
            </a:pPr>
            <a:r>
              <a:rPr lang="en-CA" sz="3600"/>
              <a:t>Famous for its horrible Japanese to English game text translation.</a:t>
            </a:r>
            <a:endParaRPr/>
          </a:p>
          <a:p>
            <a:pPr indent="-228600" lvl="0" marL="228600" rtl="0" algn="l">
              <a:lnSpc>
                <a:spcPct val="90000"/>
              </a:lnSpc>
              <a:spcBef>
                <a:spcPts val="1000"/>
              </a:spcBef>
              <a:spcAft>
                <a:spcPts val="0"/>
              </a:spcAft>
              <a:buClr>
                <a:schemeClr val="dk1"/>
              </a:buClr>
              <a:buSzPts val="3600"/>
              <a:buChar char="•"/>
            </a:pPr>
            <a:r>
              <a:rPr lang="en-CA" sz="3600"/>
              <a:t>Sparked a mini-craze around the phrase “All your base are belong to us”</a:t>
            </a:r>
            <a:endParaRPr/>
          </a:p>
        </p:txBody>
      </p:sp>
      <p:pic>
        <p:nvPicPr>
          <p:cNvPr descr="File:Zerowing.JPG" id="626" name="Google Shape;626;p82">
            <a:hlinkClick r:id="rId3"/>
          </p:cNvPr>
          <p:cNvPicPr preferRelativeResize="0"/>
          <p:nvPr/>
        </p:nvPicPr>
        <p:blipFill rotWithShape="1">
          <a:blip r:embed="rId4">
            <a:alphaModFix/>
          </a:blip>
          <a:srcRect b="0" l="0" r="0" t="0"/>
          <a:stretch/>
        </p:blipFill>
        <p:spPr>
          <a:xfrm>
            <a:off x="7858897" y="510317"/>
            <a:ext cx="3842824" cy="5546097"/>
          </a:xfrm>
          <a:prstGeom prst="rect">
            <a:avLst/>
          </a:prstGeom>
          <a:noFill/>
          <a:ln cap="flat" cmpd="sng" w="9525">
            <a:solidFill>
              <a:schemeClr val="lt1"/>
            </a:solidFill>
            <a:prstDash val="solid"/>
            <a:miter lim="800000"/>
            <a:headEnd len="sm" w="sm" type="none"/>
            <a:tailEnd len="sm" w="sm" type="none"/>
          </a:ln>
        </p:spPr>
      </p:pic>
      <p:sp>
        <p:nvSpPr>
          <p:cNvPr id="627" name="Google Shape;627;p82"/>
          <p:cNvSpPr txBox="1"/>
          <p:nvPr/>
        </p:nvSpPr>
        <p:spPr>
          <a:xfrm>
            <a:off x="3962400" y="5867401"/>
            <a:ext cx="30480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1"/>
              </a:buClr>
              <a:buSzPts val="1800"/>
              <a:buFont typeface="Arial"/>
              <a:buNone/>
            </a:pPr>
            <a:r>
              <a:t/>
            </a:r>
            <a:endParaRPr b="0" sz="1800">
              <a:solidFill>
                <a:schemeClr val="dk1"/>
              </a:solidFill>
              <a:latin typeface="Arial"/>
              <a:ea typeface="Arial"/>
              <a:cs typeface="Arial"/>
              <a:sym typeface="Arial"/>
            </a:endParaRPr>
          </a:p>
        </p:txBody>
      </p:sp>
      <p:sp>
        <p:nvSpPr>
          <p:cNvPr id="628" name="Google Shape;628;p82"/>
          <p:cNvSpPr txBox="1"/>
          <p:nvPr/>
        </p:nvSpPr>
        <p:spPr>
          <a:xfrm>
            <a:off x="2267465" y="5221070"/>
            <a:ext cx="4289854"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5"/>
              </a:rPr>
              <a:t>All Your Base Are Belong To Us (Higher Quality) - YouTube</a:t>
            </a:r>
            <a:endParaRPr b="0" sz="1800">
              <a:solidFill>
                <a:schemeClr val="dk1"/>
              </a:solidFill>
              <a:latin typeface="Arial"/>
              <a:ea typeface="Arial"/>
              <a:cs typeface="Arial"/>
              <a:sym typeface="Arial"/>
            </a:endParaRPr>
          </a:p>
        </p:txBody>
      </p:sp>
      <p:sp>
        <p:nvSpPr>
          <p:cNvPr id="629" name="Google Shape;629;p82"/>
          <p:cNvSpPr txBox="1"/>
          <p:nvPr/>
        </p:nvSpPr>
        <p:spPr>
          <a:xfrm>
            <a:off x="0" y="404556"/>
            <a:ext cx="7685903" cy="1037065"/>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a:t>
            </a:r>
            <a:r>
              <a:rPr b="1" lang="en-CA" sz="5300">
                <a:solidFill>
                  <a:schemeClr val="lt1"/>
                </a:solidFill>
                <a:latin typeface="Calibri"/>
                <a:ea typeface="Calibri"/>
                <a:cs typeface="Calibri"/>
                <a:sym typeface="Calibri"/>
              </a:rPr>
              <a:t>All Your Base Are Belong To us”</a:t>
            </a:r>
            <a:endParaRPr b="1" sz="5300">
              <a:solidFill>
                <a:schemeClr val="lt1"/>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descr="portal_-_the_cake_is_a_lie" id="634" name="Google Shape;634;p83"/>
          <p:cNvPicPr preferRelativeResize="0"/>
          <p:nvPr/>
        </p:nvPicPr>
        <p:blipFill rotWithShape="1">
          <a:blip r:embed="rId3">
            <a:alphaModFix/>
          </a:blip>
          <a:srcRect b="0" l="0" r="0" t="0"/>
          <a:stretch/>
        </p:blipFill>
        <p:spPr>
          <a:xfrm>
            <a:off x="786713" y="1250093"/>
            <a:ext cx="4419600" cy="2628900"/>
          </a:xfrm>
          <a:prstGeom prst="rect">
            <a:avLst/>
          </a:prstGeom>
          <a:noFill/>
          <a:ln cap="flat" cmpd="sng" w="19050">
            <a:solidFill>
              <a:srgbClr val="000000"/>
            </a:solidFill>
            <a:prstDash val="solid"/>
            <a:miter lim="800000"/>
            <a:headEnd len="sm" w="sm" type="none"/>
            <a:tailEnd len="sm" w="sm" type="none"/>
          </a:ln>
        </p:spPr>
      </p:pic>
      <p:pic>
        <p:nvPicPr>
          <p:cNvPr descr="sorry-mario1" id="635" name="Google Shape;635;p83"/>
          <p:cNvPicPr preferRelativeResize="0"/>
          <p:nvPr/>
        </p:nvPicPr>
        <p:blipFill rotWithShape="1">
          <a:blip r:embed="rId4">
            <a:alphaModFix/>
          </a:blip>
          <a:srcRect b="0" l="0" r="0" t="20583"/>
          <a:stretch/>
        </p:blipFill>
        <p:spPr>
          <a:xfrm>
            <a:off x="7117493" y="1326292"/>
            <a:ext cx="3855308" cy="2296296"/>
          </a:xfrm>
          <a:prstGeom prst="rect">
            <a:avLst/>
          </a:prstGeom>
          <a:noFill/>
          <a:ln cap="flat" cmpd="sng" w="9525">
            <a:solidFill>
              <a:srgbClr val="000000"/>
            </a:solidFill>
            <a:prstDash val="solid"/>
            <a:miter lim="800000"/>
            <a:headEnd len="sm" w="sm" type="none"/>
            <a:tailEnd len="sm" w="sm" type="none"/>
          </a:ln>
        </p:spPr>
      </p:pic>
      <p:pic>
        <p:nvPicPr>
          <p:cNvPr descr="3837a_funny-dog-pictures-i-used-to-be-an-adventurer-like-you" id="636" name="Google Shape;636;p83"/>
          <p:cNvPicPr preferRelativeResize="0"/>
          <p:nvPr/>
        </p:nvPicPr>
        <p:blipFill rotWithShape="1">
          <a:blip r:embed="rId5">
            <a:alphaModFix/>
          </a:blip>
          <a:srcRect b="7184" l="0" r="0" t="0"/>
          <a:stretch/>
        </p:blipFill>
        <p:spPr>
          <a:xfrm>
            <a:off x="6644847" y="3819117"/>
            <a:ext cx="4800600" cy="2974975"/>
          </a:xfrm>
          <a:prstGeom prst="rect">
            <a:avLst/>
          </a:prstGeom>
          <a:noFill/>
          <a:ln cap="flat" cmpd="sng" w="38100">
            <a:solidFill>
              <a:schemeClr val="dk1"/>
            </a:solidFill>
            <a:prstDash val="solid"/>
            <a:miter lim="800000"/>
            <a:headEnd len="sm" w="sm" type="none"/>
            <a:tailEnd len="sm" w="sm" type="none"/>
          </a:ln>
        </p:spPr>
      </p:pic>
      <p:pic>
        <p:nvPicPr>
          <p:cNvPr descr="https://i.chzbgr.com/maxW500/850149120/h0DE059F0/" id="637" name="Google Shape;637;p83"/>
          <p:cNvPicPr preferRelativeResize="0"/>
          <p:nvPr/>
        </p:nvPicPr>
        <p:blipFill rotWithShape="1">
          <a:blip r:embed="rId6">
            <a:alphaModFix/>
          </a:blip>
          <a:srcRect b="3143" l="0" r="0" t="0"/>
          <a:stretch/>
        </p:blipFill>
        <p:spPr>
          <a:xfrm>
            <a:off x="1190367" y="4057021"/>
            <a:ext cx="3768811" cy="2737071"/>
          </a:xfrm>
          <a:prstGeom prst="rect">
            <a:avLst/>
          </a:prstGeom>
          <a:noFill/>
          <a:ln cap="flat" cmpd="sng" w="28575">
            <a:solidFill>
              <a:srgbClr val="000000"/>
            </a:solidFill>
            <a:prstDash val="solid"/>
            <a:miter lim="800000"/>
            <a:headEnd len="sm" w="sm" type="none"/>
            <a:tailEnd len="sm" w="sm" type="none"/>
          </a:ln>
        </p:spPr>
      </p:pic>
      <p:sp>
        <p:nvSpPr>
          <p:cNvPr id="638" name="Google Shape;638;p83"/>
          <p:cNvSpPr txBox="1"/>
          <p:nvPr/>
        </p:nvSpPr>
        <p:spPr>
          <a:xfrm>
            <a:off x="0" y="246002"/>
            <a:ext cx="12192000" cy="806405"/>
          </a:xfrm>
          <a:prstGeom prst="rect">
            <a:avLst/>
          </a:prstGeom>
          <a:solidFill>
            <a:schemeClr val="dk1"/>
          </a:solidFill>
          <a:ln>
            <a:noFill/>
          </a:ln>
        </p:spPr>
        <p:txBody>
          <a:bodyPr anchorCtr="0" anchor="ctr" bIns="45700" lIns="91425" spcFirstLastPara="1" rIns="91425" wrap="square" tIns="45700">
            <a:normAutofit fontScale="82500" lnSpcReduction="1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There’s nothing new about video game catchphrases and memes</a:t>
            </a:r>
            <a:endParaRPr b="1" sz="4400">
              <a:solidFill>
                <a:schemeClr val="lt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84"/>
          <p:cNvSpPr txBox="1"/>
          <p:nvPr>
            <p:ph idx="1" type="body"/>
          </p:nvPr>
        </p:nvSpPr>
        <p:spPr>
          <a:xfrm>
            <a:off x="465437" y="1878226"/>
            <a:ext cx="5750011" cy="3921211"/>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800"/>
              <a:buChar char="•"/>
            </a:pPr>
            <a:r>
              <a:rPr lang="en-CA"/>
              <a:t>Gaming can develop its own lingo.</a:t>
            </a:r>
            <a:endParaRPr/>
          </a:p>
          <a:p>
            <a:pPr indent="-228600" lvl="0" marL="228600" rtl="0" algn="l">
              <a:lnSpc>
                <a:spcPct val="90000"/>
              </a:lnSpc>
              <a:spcBef>
                <a:spcPts val="1000"/>
              </a:spcBef>
              <a:spcAft>
                <a:spcPts val="0"/>
              </a:spcAft>
              <a:buClr>
                <a:schemeClr val="dk1"/>
              </a:buClr>
              <a:buSzPts val="2800"/>
              <a:buChar char="•"/>
            </a:pPr>
            <a:r>
              <a:rPr lang="en-CA"/>
              <a:t>Video game terms like “NOOB” or “PWN” have permeated the culture.</a:t>
            </a:r>
            <a:endParaRPr/>
          </a:p>
          <a:p>
            <a:pPr indent="-228600" lvl="0" marL="228600" rtl="0" algn="l">
              <a:lnSpc>
                <a:spcPct val="90000"/>
              </a:lnSpc>
              <a:spcBef>
                <a:spcPts val="1000"/>
              </a:spcBef>
              <a:spcAft>
                <a:spcPts val="0"/>
              </a:spcAft>
              <a:buClr>
                <a:schemeClr val="dk1"/>
              </a:buClr>
              <a:buSzPts val="2800"/>
              <a:buChar char="•"/>
            </a:pPr>
            <a:r>
              <a:rPr lang="en-CA"/>
              <a:t>Various games and gaming genres have developed their own code-speak (ex: fragging, boss).</a:t>
            </a:r>
            <a:endParaRPr/>
          </a:p>
          <a:p>
            <a:pPr indent="-228600" lvl="0" marL="228600" rtl="0" algn="l">
              <a:lnSpc>
                <a:spcPct val="90000"/>
              </a:lnSpc>
              <a:spcBef>
                <a:spcPts val="1000"/>
              </a:spcBef>
              <a:spcAft>
                <a:spcPts val="0"/>
              </a:spcAft>
              <a:buClr>
                <a:srgbClr val="C00000"/>
              </a:buClr>
              <a:buSzPts val="2800"/>
              <a:buChar char="•"/>
            </a:pPr>
            <a:r>
              <a:rPr b="1" lang="en-CA">
                <a:solidFill>
                  <a:srgbClr val="C00000"/>
                </a:solidFill>
              </a:rPr>
              <a:t>Leet—code which specifies alternate ways of writing English words.</a:t>
            </a:r>
            <a:endParaRPr/>
          </a:p>
        </p:txBody>
      </p:sp>
      <p:sp>
        <p:nvSpPr>
          <p:cNvPr id="644" name="Google Shape;644;p84"/>
          <p:cNvSpPr txBox="1"/>
          <p:nvPr/>
        </p:nvSpPr>
        <p:spPr>
          <a:xfrm>
            <a:off x="0" y="476037"/>
            <a:ext cx="6054811"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lang="en-CA" sz="4900">
                <a:solidFill>
                  <a:schemeClr val="lt1"/>
                </a:solidFill>
                <a:latin typeface="Calibri"/>
                <a:ea typeface="Calibri"/>
                <a:cs typeface="Calibri"/>
                <a:sym typeface="Calibri"/>
              </a:rPr>
              <a:t>“Leet” or “1337”</a:t>
            </a:r>
            <a:endParaRPr b="1" sz="4900">
              <a:solidFill>
                <a:schemeClr val="lt1"/>
              </a:solidFill>
              <a:latin typeface="Calibri"/>
              <a:ea typeface="Calibri"/>
              <a:cs typeface="Calibri"/>
              <a:sym typeface="Calibri"/>
            </a:endParaRPr>
          </a:p>
        </p:txBody>
      </p:sp>
      <p:pic>
        <p:nvPicPr>
          <p:cNvPr id="645" name="Google Shape;645;p84"/>
          <p:cNvPicPr preferRelativeResize="0"/>
          <p:nvPr/>
        </p:nvPicPr>
        <p:blipFill rotWithShape="1">
          <a:blip r:embed="rId3">
            <a:alphaModFix/>
          </a:blip>
          <a:srcRect b="21424" l="0" r="0" t="0"/>
          <a:stretch/>
        </p:blipFill>
        <p:spPr>
          <a:xfrm>
            <a:off x="6376086" y="238898"/>
            <a:ext cx="5418767" cy="2561967"/>
          </a:xfrm>
          <a:prstGeom prst="rect">
            <a:avLst/>
          </a:prstGeom>
          <a:noFill/>
          <a:ln>
            <a:noFill/>
          </a:ln>
        </p:spPr>
      </p:pic>
      <p:pic>
        <p:nvPicPr>
          <p:cNvPr id="646" name="Google Shape;646;p84"/>
          <p:cNvPicPr preferRelativeResize="0"/>
          <p:nvPr/>
        </p:nvPicPr>
        <p:blipFill rotWithShape="1">
          <a:blip r:embed="rId4">
            <a:alphaModFix/>
          </a:blip>
          <a:srcRect b="0" l="0" r="0" t="0"/>
          <a:stretch/>
        </p:blipFill>
        <p:spPr>
          <a:xfrm>
            <a:off x="6771502" y="3007223"/>
            <a:ext cx="4483958" cy="358716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85"/>
          <p:cNvSpPr txBox="1"/>
          <p:nvPr>
            <p:ph idx="1" type="body"/>
          </p:nvPr>
        </p:nvSpPr>
        <p:spPr>
          <a:xfrm>
            <a:off x="947352" y="1448594"/>
            <a:ext cx="9144000" cy="4114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Any activity where fans creatively reuse content from other media. </a:t>
            </a:r>
            <a:endParaRPr/>
          </a:p>
          <a:p>
            <a:pPr indent="-228600" lvl="0" marL="228600" rtl="0" algn="l">
              <a:lnSpc>
                <a:spcPct val="90000"/>
              </a:lnSpc>
              <a:spcBef>
                <a:spcPts val="1000"/>
              </a:spcBef>
              <a:spcAft>
                <a:spcPts val="0"/>
              </a:spcAft>
              <a:buClr>
                <a:schemeClr val="dk1"/>
              </a:buClr>
              <a:buSzPts val="3200"/>
              <a:buChar char="•"/>
            </a:pPr>
            <a:r>
              <a:rPr lang="en-CA" sz="3200"/>
              <a:t>In video games the most popular are…</a:t>
            </a:r>
            <a:endParaRPr/>
          </a:p>
          <a:p>
            <a:pPr indent="-228600" lvl="1" marL="685800" rtl="0" algn="l">
              <a:lnSpc>
                <a:spcPct val="90000"/>
              </a:lnSpc>
              <a:spcBef>
                <a:spcPts val="500"/>
              </a:spcBef>
              <a:spcAft>
                <a:spcPts val="0"/>
              </a:spcAft>
              <a:buClr>
                <a:schemeClr val="dk1"/>
              </a:buClr>
              <a:buSzPts val="2800"/>
              <a:buChar char="•"/>
            </a:pPr>
            <a:r>
              <a:rPr lang="en-CA" sz="2800"/>
              <a:t>Writing walkthroughs/Wikis </a:t>
            </a:r>
            <a:endParaRPr/>
          </a:p>
          <a:p>
            <a:pPr indent="-228600" lvl="1" marL="685800" rtl="0" algn="l">
              <a:lnSpc>
                <a:spcPct val="90000"/>
              </a:lnSpc>
              <a:spcBef>
                <a:spcPts val="500"/>
              </a:spcBef>
              <a:spcAft>
                <a:spcPts val="0"/>
              </a:spcAft>
              <a:buClr>
                <a:schemeClr val="dk1"/>
              </a:buClr>
              <a:buSzPts val="2800"/>
              <a:buChar char="•"/>
            </a:pPr>
            <a:r>
              <a:rPr lang="en-CA" sz="2800"/>
              <a:t>Creative writing that expands the gaming universe (fan fiction)</a:t>
            </a:r>
            <a:endParaRPr/>
          </a:p>
          <a:p>
            <a:pPr indent="-228600" lvl="1" marL="685800" rtl="0" algn="l">
              <a:lnSpc>
                <a:spcPct val="90000"/>
              </a:lnSpc>
              <a:spcBef>
                <a:spcPts val="500"/>
              </a:spcBef>
              <a:spcAft>
                <a:spcPts val="0"/>
              </a:spcAft>
              <a:buClr>
                <a:schemeClr val="dk1"/>
              </a:buClr>
              <a:buSzPts val="2800"/>
              <a:buChar char="•"/>
            </a:pPr>
            <a:r>
              <a:rPr lang="en-CA" sz="2800"/>
              <a:t>Comic strips, art, or music</a:t>
            </a:r>
            <a:endParaRPr/>
          </a:p>
        </p:txBody>
      </p:sp>
      <p:pic>
        <p:nvPicPr>
          <p:cNvPr descr="Gordon_Freeman_from_Half_Life_by_jFury" id="652" name="Google Shape;652;p85"/>
          <p:cNvPicPr preferRelativeResize="0"/>
          <p:nvPr/>
        </p:nvPicPr>
        <p:blipFill rotWithShape="1">
          <a:blip r:embed="rId3">
            <a:alphaModFix/>
          </a:blip>
          <a:srcRect b="0" l="0" r="0" t="0"/>
          <a:stretch/>
        </p:blipFill>
        <p:spPr>
          <a:xfrm>
            <a:off x="6474940" y="4122223"/>
            <a:ext cx="4555524" cy="2433552"/>
          </a:xfrm>
          <a:prstGeom prst="rect">
            <a:avLst/>
          </a:prstGeom>
          <a:noFill/>
          <a:ln cap="flat" cmpd="sng" w="28575">
            <a:solidFill>
              <a:schemeClr val="dk1"/>
            </a:solidFill>
            <a:prstDash val="solid"/>
            <a:miter lim="800000"/>
            <a:headEnd len="sm" w="sm" type="none"/>
            <a:tailEnd len="sm" w="sm" type="none"/>
          </a:ln>
        </p:spPr>
      </p:pic>
      <p:sp>
        <p:nvSpPr>
          <p:cNvPr id="653" name="Google Shape;653;p85"/>
          <p:cNvSpPr txBox="1"/>
          <p:nvPr/>
        </p:nvSpPr>
        <p:spPr>
          <a:xfrm>
            <a:off x="0" y="445680"/>
            <a:ext cx="6054811"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lang="en-CA" sz="4900">
                <a:solidFill>
                  <a:schemeClr val="lt1"/>
                </a:solidFill>
                <a:latin typeface="Calibri"/>
                <a:ea typeface="Calibri"/>
                <a:cs typeface="Calibri"/>
                <a:sym typeface="Calibri"/>
              </a:rPr>
              <a:t>“Poaching” </a:t>
            </a:r>
            <a:endParaRPr b="1" sz="4900">
              <a:solidFill>
                <a:schemeClr val="lt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59" name="Google Shape;659;p86"/>
          <p:cNvPicPr preferRelativeResize="0"/>
          <p:nvPr>
            <p:ph idx="1" type="body"/>
          </p:nvPr>
        </p:nvPicPr>
        <p:blipFill rotWithShape="1">
          <a:blip r:embed="rId3">
            <a:alphaModFix/>
          </a:blip>
          <a:srcRect b="7401" l="0" r="19028" t="15151"/>
          <a:stretch/>
        </p:blipFill>
        <p:spPr>
          <a:xfrm>
            <a:off x="370702" y="0"/>
            <a:ext cx="9144000" cy="6858000"/>
          </a:xfrm>
          <a:prstGeom prst="rect">
            <a:avLst/>
          </a:prstGeom>
          <a:noFill/>
          <a:ln>
            <a:noFill/>
          </a:ln>
        </p:spPr>
      </p:pic>
      <p:pic>
        <p:nvPicPr>
          <p:cNvPr id="660" name="Google Shape;660;p86"/>
          <p:cNvPicPr preferRelativeResize="0"/>
          <p:nvPr/>
        </p:nvPicPr>
        <p:blipFill rotWithShape="1">
          <a:blip r:embed="rId4">
            <a:alphaModFix/>
          </a:blip>
          <a:srcRect b="11751" l="0" r="35910" t="43506"/>
          <a:stretch/>
        </p:blipFill>
        <p:spPr>
          <a:xfrm>
            <a:off x="5640861" y="3429000"/>
            <a:ext cx="6170613" cy="3378200"/>
          </a:xfrm>
          <a:prstGeom prst="rect">
            <a:avLst/>
          </a:prstGeom>
          <a:noFill/>
          <a:ln cap="flat" cmpd="sng" w="9525">
            <a:solidFill>
              <a:schemeClr val="dk1"/>
            </a:solidFill>
            <a:prstDash val="solid"/>
            <a:miter lim="800000"/>
            <a:headEnd len="sm" w="sm" type="none"/>
            <a:tailEnd len="sm" w="sm" type="none"/>
          </a:ln>
        </p:spPr>
      </p:pic>
      <p:pic>
        <p:nvPicPr>
          <p:cNvPr id="661" name="Google Shape;661;p86"/>
          <p:cNvPicPr preferRelativeResize="0"/>
          <p:nvPr/>
        </p:nvPicPr>
        <p:blipFill rotWithShape="1">
          <a:blip r:embed="rId5">
            <a:alphaModFix/>
          </a:blip>
          <a:srcRect b="72133" l="11440" r="19033" t="15128"/>
          <a:stretch/>
        </p:blipFill>
        <p:spPr>
          <a:xfrm>
            <a:off x="5256213" y="530224"/>
            <a:ext cx="6935787" cy="995363"/>
          </a:xfrm>
          <a:prstGeom prst="rect">
            <a:avLst/>
          </a:prstGeom>
          <a:noFill/>
          <a:ln cap="flat" cmpd="sng" w="9525">
            <a:solidFill>
              <a:schemeClr val="dk1"/>
            </a:solidFill>
            <a:prstDash val="solid"/>
            <a:miter lim="800000"/>
            <a:headEnd len="sm" w="sm" type="none"/>
            <a:tailEnd len="sm" w="sm"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667" name="Google Shape;667;p87"/>
          <p:cNvPicPr preferRelativeResize="0"/>
          <p:nvPr>
            <p:ph idx="1" type="body"/>
          </p:nvPr>
        </p:nvPicPr>
        <p:blipFill rotWithShape="1">
          <a:blip r:embed="rId3">
            <a:alphaModFix/>
          </a:blip>
          <a:srcRect b="5716" l="18518" r="3703" t="15151"/>
          <a:stretch/>
        </p:blipFill>
        <p:spPr>
          <a:xfrm>
            <a:off x="1524000" y="0"/>
            <a:ext cx="9144000" cy="68580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88"/>
          <p:cNvSpPr txBox="1"/>
          <p:nvPr>
            <p:ph idx="1" type="body"/>
          </p:nvPr>
        </p:nvSpPr>
        <p:spPr>
          <a:xfrm>
            <a:off x="1112108" y="1547018"/>
            <a:ext cx="9144000" cy="452596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Movies made with video game content through careful edits and other film techniques.</a:t>
            </a:r>
            <a:endParaRPr/>
          </a:p>
          <a:p>
            <a:pPr indent="-228600" lvl="0" marL="228600" rtl="0" algn="l">
              <a:lnSpc>
                <a:spcPct val="90000"/>
              </a:lnSpc>
              <a:spcBef>
                <a:spcPts val="1000"/>
              </a:spcBef>
              <a:spcAft>
                <a:spcPts val="0"/>
              </a:spcAft>
              <a:buClr>
                <a:schemeClr val="dk1"/>
              </a:buClr>
              <a:buSzPts val="3200"/>
              <a:buChar char="•"/>
            </a:pPr>
            <a:r>
              <a:rPr lang="en-CA" sz="3200"/>
              <a:t>Feature voice-over acting with original scripts.</a:t>
            </a:r>
            <a:endParaRPr/>
          </a:p>
        </p:txBody>
      </p:sp>
      <p:sp>
        <p:nvSpPr>
          <p:cNvPr id="673" name="Google Shape;673;p88"/>
          <p:cNvSpPr txBox="1"/>
          <p:nvPr/>
        </p:nvSpPr>
        <p:spPr>
          <a:xfrm>
            <a:off x="6717764" y="5943600"/>
            <a:ext cx="3657600" cy="650875"/>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3"/>
              </a:rPr>
              <a:t>YouTube - New Mario Bros. Movie Trailer </a:t>
            </a:r>
            <a:endParaRPr b="0" sz="1800">
              <a:solidFill>
                <a:schemeClr val="dk1"/>
              </a:solidFill>
              <a:latin typeface="Arial"/>
              <a:ea typeface="Arial"/>
              <a:cs typeface="Arial"/>
              <a:sym typeface="Arial"/>
            </a:endParaRPr>
          </a:p>
        </p:txBody>
      </p:sp>
      <p:pic>
        <p:nvPicPr>
          <p:cNvPr descr="http://gta5news.files.wordpress.com/2010/12/gta-5-super-mario-bros-grand-theft-auto-v.png" id="674" name="Google Shape;674;p88"/>
          <p:cNvPicPr preferRelativeResize="0"/>
          <p:nvPr/>
        </p:nvPicPr>
        <p:blipFill rotWithShape="1">
          <a:blip r:embed="rId4">
            <a:alphaModFix/>
          </a:blip>
          <a:srcRect b="0" l="0" r="0" t="0"/>
          <a:stretch/>
        </p:blipFill>
        <p:spPr>
          <a:xfrm>
            <a:off x="6722719" y="3570889"/>
            <a:ext cx="3771900" cy="2052638"/>
          </a:xfrm>
          <a:prstGeom prst="rect">
            <a:avLst/>
          </a:prstGeom>
          <a:noFill/>
          <a:ln cap="flat" cmpd="sng" w="19050">
            <a:solidFill>
              <a:schemeClr val="dk1"/>
            </a:solidFill>
            <a:prstDash val="solid"/>
            <a:miter lim="800000"/>
            <a:headEnd len="sm" w="sm" type="none"/>
            <a:tailEnd len="sm" w="sm" type="none"/>
          </a:ln>
        </p:spPr>
      </p:pic>
      <p:pic>
        <p:nvPicPr>
          <p:cNvPr descr="http://static3.wikia.nocookie.net/__cb20120124115428/rvb/images/3/33/Red_vs_Blue_wiki.png" id="675" name="Google Shape;675;p88"/>
          <p:cNvPicPr preferRelativeResize="0"/>
          <p:nvPr/>
        </p:nvPicPr>
        <p:blipFill rotWithShape="1">
          <a:blip r:embed="rId5">
            <a:alphaModFix/>
          </a:blip>
          <a:srcRect b="0" l="0" r="0" t="0"/>
          <a:stretch/>
        </p:blipFill>
        <p:spPr>
          <a:xfrm>
            <a:off x="1350619" y="3570889"/>
            <a:ext cx="4143322" cy="2058196"/>
          </a:xfrm>
          <a:prstGeom prst="rect">
            <a:avLst/>
          </a:prstGeom>
          <a:noFill/>
          <a:ln cap="flat" cmpd="sng" w="28575">
            <a:solidFill>
              <a:schemeClr val="dk1"/>
            </a:solidFill>
            <a:prstDash val="solid"/>
            <a:miter lim="800000"/>
            <a:headEnd len="sm" w="sm" type="none"/>
            <a:tailEnd len="sm" w="sm" type="none"/>
          </a:ln>
        </p:spPr>
      </p:pic>
      <p:sp>
        <p:nvSpPr>
          <p:cNvPr id="676" name="Google Shape;676;p88"/>
          <p:cNvSpPr txBox="1"/>
          <p:nvPr/>
        </p:nvSpPr>
        <p:spPr>
          <a:xfrm>
            <a:off x="0" y="403141"/>
            <a:ext cx="6054811"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a:t>
            </a:r>
            <a:r>
              <a:rPr b="1" lang="en-CA" sz="4900">
                <a:solidFill>
                  <a:schemeClr val="lt1"/>
                </a:solidFill>
                <a:latin typeface="Calibri"/>
                <a:ea typeface="Calibri"/>
                <a:cs typeface="Calibri"/>
                <a:sym typeface="Calibri"/>
              </a:rPr>
              <a:t>“Machinima” </a:t>
            </a:r>
            <a:endParaRPr b="1" sz="4900">
              <a:solidFill>
                <a:schemeClr val="lt1"/>
              </a:solidFill>
              <a:latin typeface="Calibri"/>
              <a:ea typeface="Calibri"/>
              <a:cs typeface="Calibri"/>
              <a:sym typeface="Calibri"/>
            </a:endParaRPr>
          </a:p>
        </p:txBody>
      </p:sp>
      <p:sp>
        <p:nvSpPr>
          <p:cNvPr id="677" name="Google Shape;677;p88"/>
          <p:cNvSpPr txBox="1"/>
          <p:nvPr/>
        </p:nvSpPr>
        <p:spPr>
          <a:xfrm>
            <a:off x="1449859" y="5869460"/>
            <a:ext cx="40440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6"/>
              </a:rPr>
              <a:t>Why Are We Here? - Episode 1 - Red vs. Blue Season 1 - YouTube</a:t>
            </a:r>
            <a:endParaRPr sz="1800">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89"/>
          <p:cNvPicPr preferRelativeResize="0"/>
          <p:nvPr/>
        </p:nvPicPr>
        <p:blipFill rotWithShape="1">
          <a:blip r:embed="rId3">
            <a:alphaModFix/>
          </a:blip>
          <a:srcRect b="10416" l="3125" r="6250" t="15625"/>
          <a:stretch/>
        </p:blipFill>
        <p:spPr>
          <a:xfrm>
            <a:off x="2051222" y="1250091"/>
            <a:ext cx="8155459" cy="5369011"/>
          </a:xfrm>
          <a:prstGeom prst="rect">
            <a:avLst/>
          </a:prstGeom>
          <a:noFill/>
          <a:ln>
            <a:noFill/>
          </a:ln>
        </p:spPr>
      </p:pic>
      <p:sp>
        <p:nvSpPr>
          <p:cNvPr id="683" name="Google Shape;683;p89"/>
          <p:cNvSpPr txBox="1"/>
          <p:nvPr/>
        </p:nvSpPr>
        <p:spPr>
          <a:xfrm>
            <a:off x="0" y="205433"/>
            <a:ext cx="6054811" cy="771696"/>
          </a:xfrm>
          <a:prstGeom prst="rect">
            <a:avLst/>
          </a:prstGeom>
          <a:solidFill>
            <a:schemeClr val="dk1"/>
          </a:solidFill>
          <a:ln>
            <a:noFill/>
          </a:ln>
        </p:spPr>
        <p:txBody>
          <a:bodyPr anchorCtr="0" anchor="ctr" bIns="45700" lIns="91425" spcFirstLastPara="1" rIns="91425" wrap="square" tIns="45700">
            <a:normAutofit fontScale="900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Independent Web Sitcoms</a:t>
            </a:r>
            <a:endParaRPr b="1" sz="4900">
              <a:solidFill>
                <a:schemeClr val="lt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90"/>
          <p:cNvPicPr preferRelativeResize="0"/>
          <p:nvPr/>
        </p:nvPicPr>
        <p:blipFill rotWithShape="1">
          <a:blip r:embed="rId3">
            <a:alphaModFix/>
          </a:blip>
          <a:srcRect b="8333" l="24219" r="3293" t="20833"/>
          <a:stretch/>
        </p:blipFill>
        <p:spPr>
          <a:xfrm>
            <a:off x="617838" y="1158446"/>
            <a:ext cx="8443784" cy="5699554"/>
          </a:xfrm>
          <a:prstGeom prst="rect">
            <a:avLst/>
          </a:prstGeom>
          <a:noFill/>
          <a:ln>
            <a:noFill/>
          </a:ln>
        </p:spPr>
      </p:pic>
      <p:pic>
        <p:nvPicPr>
          <p:cNvPr descr="8bit_tie_new" id="689" name="Google Shape;689;p90"/>
          <p:cNvPicPr preferRelativeResize="0"/>
          <p:nvPr/>
        </p:nvPicPr>
        <p:blipFill rotWithShape="1">
          <a:blip r:embed="rId4">
            <a:alphaModFix/>
          </a:blip>
          <a:srcRect b="0" l="0" r="0" t="0"/>
          <a:stretch/>
        </p:blipFill>
        <p:spPr>
          <a:xfrm>
            <a:off x="9664049" y="4020065"/>
            <a:ext cx="1638263" cy="2837935"/>
          </a:xfrm>
          <a:prstGeom prst="rect">
            <a:avLst/>
          </a:prstGeom>
          <a:noFill/>
          <a:ln>
            <a:noFill/>
          </a:ln>
        </p:spPr>
      </p:pic>
      <p:pic>
        <p:nvPicPr>
          <p:cNvPr descr="d677_space_dip_retro_messenger_bag" id="690" name="Google Shape;690;p90"/>
          <p:cNvPicPr preferRelativeResize="0"/>
          <p:nvPr/>
        </p:nvPicPr>
        <p:blipFill rotWithShape="1">
          <a:blip r:embed="rId5">
            <a:alphaModFix/>
          </a:blip>
          <a:srcRect b="0" l="0" r="0" t="0"/>
          <a:stretch/>
        </p:blipFill>
        <p:spPr>
          <a:xfrm>
            <a:off x="9061622" y="1996099"/>
            <a:ext cx="2166550" cy="1901148"/>
          </a:xfrm>
          <a:prstGeom prst="rect">
            <a:avLst/>
          </a:prstGeom>
          <a:noFill/>
          <a:ln>
            <a:noFill/>
          </a:ln>
        </p:spPr>
      </p:pic>
      <p:sp>
        <p:nvSpPr>
          <p:cNvPr id="691" name="Google Shape;691;p90"/>
          <p:cNvSpPr txBox="1"/>
          <p:nvPr/>
        </p:nvSpPr>
        <p:spPr>
          <a:xfrm>
            <a:off x="0" y="290256"/>
            <a:ext cx="11084032" cy="7716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Calibri"/>
              <a:buNone/>
            </a:pPr>
            <a:r>
              <a:rPr b="1" lang="en-CA" sz="3200">
                <a:solidFill>
                  <a:schemeClr val="lt1"/>
                </a:solidFill>
                <a:latin typeface="Calibri"/>
                <a:ea typeface="Calibri"/>
                <a:cs typeface="Calibri"/>
                <a:sym typeface="Calibri"/>
              </a:rPr>
              <a:t>Fashion and Accessories: Thinkgeek, jinx.com, HMV, hottopic</a:t>
            </a:r>
            <a:endParaRPr b="1" sz="3600">
              <a:solidFill>
                <a:schemeClr val="lt1"/>
              </a:solidFill>
              <a:latin typeface="Calibri"/>
              <a:ea typeface="Calibri"/>
              <a:cs typeface="Calibri"/>
              <a:sym typeface="Calibri"/>
            </a:endParaRPr>
          </a:p>
        </p:txBody>
      </p:sp>
      <p:pic>
        <p:nvPicPr>
          <p:cNvPr descr="d20b_legend_of_zelda_mints" id="692" name="Google Shape;692;p90"/>
          <p:cNvPicPr preferRelativeResize="0"/>
          <p:nvPr/>
        </p:nvPicPr>
        <p:blipFill rotWithShape="1">
          <a:blip r:embed="rId6">
            <a:alphaModFix/>
          </a:blip>
          <a:srcRect b="0" l="0" r="0" t="0"/>
          <a:stretch/>
        </p:blipFill>
        <p:spPr>
          <a:xfrm>
            <a:off x="10440827" y="290256"/>
            <a:ext cx="1772398" cy="195379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698" name="Google Shape;698;p9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699" name="Google Shape;699;p91"/>
          <p:cNvPicPr preferRelativeResize="0"/>
          <p:nvPr/>
        </p:nvPicPr>
        <p:blipFill rotWithShape="1">
          <a:blip r:embed="rId3">
            <a:alphaModFix/>
          </a:blip>
          <a:srcRect b="0" l="0" r="0" t="0"/>
          <a:stretch/>
        </p:blipFill>
        <p:spPr>
          <a:xfrm>
            <a:off x="0" y="0"/>
            <a:ext cx="12204759"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0"/>
          <p:cNvSpPr txBox="1"/>
          <p:nvPr>
            <p:ph idx="1" type="body"/>
          </p:nvPr>
        </p:nvSpPr>
        <p:spPr>
          <a:xfrm>
            <a:off x="502507" y="1456166"/>
            <a:ext cx="8847438" cy="2607276"/>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The Smithsonian featured an exhibition, called "The Art of Video Games," from Mar. to Sept  2012.</a:t>
            </a:r>
            <a:endParaRPr/>
          </a:p>
          <a:p>
            <a:pPr indent="-228600" lvl="0" marL="228600" rtl="0" algn="l">
              <a:lnSpc>
                <a:spcPct val="90000"/>
              </a:lnSpc>
              <a:spcBef>
                <a:spcPts val="1000"/>
              </a:spcBef>
              <a:spcAft>
                <a:spcPts val="0"/>
              </a:spcAft>
              <a:buClr>
                <a:schemeClr val="dk1"/>
              </a:buClr>
              <a:buSzPts val="2800"/>
              <a:buChar char="•"/>
            </a:pPr>
            <a:r>
              <a:rPr lang="en-CA" u="sng">
                <a:solidFill>
                  <a:schemeClr val="hlink"/>
                </a:solidFill>
                <a:hlinkClick r:id="rId3"/>
              </a:rPr>
              <a:t>Exhibitions: The Art of Video Games / American Art</a:t>
            </a:r>
            <a:endParaRPr/>
          </a:p>
        </p:txBody>
      </p:sp>
      <p:pic>
        <p:nvPicPr>
          <p:cNvPr descr="stock-photo-copper-antique-painting-frame-isolated-on-white-background-1806883" id="144" name="Google Shape;144;p20"/>
          <p:cNvPicPr preferRelativeResize="0"/>
          <p:nvPr/>
        </p:nvPicPr>
        <p:blipFill rotWithShape="1">
          <a:blip r:embed="rId4">
            <a:alphaModFix/>
          </a:blip>
          <a:srcRect b="6701" l="0" r="0" t="0"/>
          <a:stretch/>
        </p:blipFill>
        <p:spPr>
          <a:xfrm>
            <a:off x="5420497" y="2881184"/>
            <a:ext cx="6705600" cy="4038600"/>
          </a:xfrm>
          <a:prstGeom prst="rect">
            <a:avLst/>
          </a:prstGeom>
          <a:noFill/>
          <a:ln>
            <a:noFill/>
          </a:ln>
        </p:spPr>
      </p:pic>
      <p:pic>
        <p:nvPicPr>
          <p:cNvPr descr="lords_of_shadow_review" id="145" name="Google Shape;145;p20"/>
          <p:cNvPicPr preferRelativeResize="0"/>
          <p:nvPr/>
        </p:nvPicPr>
        <p:blipFill rotWithShape="1">
          <a:blip r:embed="rId5">
            <a:alphaModFix/>
          </a:blip>
          <a:srcRect b="0" l="0" r="0" t="0"/>
          <a:stretch/>
        </p:blipFill>
        <p:spPr>
          <a:xfrm>
            <a:off x="6677797" y="3697159"/>
            <a:ext cx="4191000" cy="2406650"/>
          </a:xfrm>
          <a:prstGeom prst="rect">
            <a:avLst/>
          </a:prstGeom>
          <a:noFill/>
          <a:ln>
            <a:noFill/>
          </a:ln>
        </p:spPr>
      </p:pic>
      <p:sp>
        <p:nvSpPr>
          <p:cNvPr id="146" name="Google Shape;146;p20"/>
          <p:cNvSpPr txBox="1"/>
          <p:nvPr/>
        </p:nvSpPr>
        <p:spPr>
          <a:xfrm>
            <a:off x="0" y="448962"/>
            <a:ext cx="7076303" cy="771696"/>
          </a:xfrm>
          <a:prstGeom prst="rect">
            <a:avLst/>
          </a:prstGeom>
          <a:solidFill>
            <a:schemeClr val="dk1"/>
          </a:solidFill>
          <a:ln>
            <a:noFill/>
          </a:ln>
        </p:spPr>
        <p:txBody>
          <a:bodyPr anchorCtr="0" anchor="ctr" bIns="45700" lIns="91425" spcFirstLastPara="1" rIns="91425" wrap="square" tIns="45700">
            <a:normAutofit fontScale="75000" lnSpcReduction="200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  The Smithsonian Museum says “yes!”</a:t>
            </a:r>
            <a:endParaRPr b="1" i="0" sz="4400" u="none" cap="none" strike="noStrike">
              <a:solidFill>
                <a:schemeClr val="lt1"/>
              </a:solidFill>
              <a:latin typeface="Calibri"/>
              <a:ea typeface="Calibri"/>
              <a:cs typeface="Calibri"/>
              <a:sym typeface="Calibri"/>
            </a:endParaRPr>
          </a:p>
        </p:txBody>
      </p:sp>
      <p:pic>
        <p:nvPicPr>
          <p:cNvPr id="147" name="Google Shape;147;p20"/>
          <p:cNvPicPr preferRelativeResize="0"/>
          <p:nvPr/>
        </p:nvPicPr>
        <p:blipFill rotWithShape="1">
          <a:blip r:embed="rId6">
            <a:alphaModFix/>
          </a:blip>
          <a:srcRect b="0" l="0" r="0" t="0"/>
          <a:stretch/>
        </p:blipFill>
        <p:spPr>
          <a:xfrm>
            <a:off x="887110" y="3298546"/>
            <a:ext cx="4271835" cy="3203876"/>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descr="gow-thependulumwars" id="704" name="Google Shape;704;p92"/>
          <p:cNvPicPr preferRelativeResize="0"/>
          <p:nvPr/>
        </p:nvPicPr>
        <p:blipFill rotWithShape="1">
          <a:blip r:embed="rId3">
            <a:alphaModFix/>
          </a:blip>
          <a:srcRect b="0" l="0" r="0" t="0"/>
          <a:stretch/>
        </p:blipFill>
        <p:spPr>
          <a:xfrm>
            <a:off x="724929" y="0"/>
            <a:ext cx="4552950" cy="6858000"/>
          </a:xfrm>
          <a:prstGeom prst="rect">
            <a:avLst/>
          </a:prstGeom>
          <a:noFill/>
          <a:ln>
            <a:noFill/>
          </a:ln>
        </p:spPr>
      </p:pic>
      <p:pic>
        <p:nvPicPr>
          <p:cNvPr descr="Fall-o-reach" id="705" name="Google Shape;705;p92"/>
          <p:cNvPicPr preferRelativeResize="0"/>
          <p:nvPr/>
        </p:nvPicPr>
        <p:blipFill rotWithShape="1">
          <a:blip r:embed="rId4">
            <a:alphaModFix/>
          </a:blip>
          <a:srcRect b="0" l="0" r="0" t="0"/>
          <a:stretch/>
        </p:blipFill>
        <p:spPr>
          <a:xfrm>
            <a:off x="6084888" y="0"/>
            <a:ext cx="4583112" cy="68580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3"/>
          <p:cNvSpPr/>
          <p:nvPr/>
        </p:nvSpPr>
        <p:spPr>
          <a:xfrm>
            <a:off x="3848100" y="6096000"/>
            <a:ext cx="3417589" cy="762000"/>
          </a:xfrm>
          <a:prstGeom prst="rect">
            <a:avLst/>
          </a:prstGeom>
          <a:solidFill>
            <a:schemeClr val="dk1">
              <a:alpha val="86666"/>
            </a:schemeClr>
          </a:solidFill>
          <a:ln cap="flat" cmpd="sng" w="9525">
            <a:solidFill>
              <a:srgbClr val="FFFFFF">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CA" sz="4000">
                <a:solidFill>
                  <a:schemeClr val="lt1"/>
                </a:solidFill>
                <a:latin typeface="Arial"/>
                <a:ea typeface="Arial"/>
                <a:cs typeface="Arial"/>
                <a:sym typeface="Arial"/>
              </a:rPr>
              <a:t>Cosplay.com</a:t>
            </a:r>
            <a:endParaRPr/>
          </a:p>
        </p:txBody>
      </p:sp>
      <p:pic>
        <p:nvPicPr>
          <p:cNvPr descr="1560067" id="712" name="Google Shape;712;p93">
            <a:hlinkClick r:id="rId3"/>
          </p:cNvPr>
          <p:cNvPicPr preferRelativeResize="0"/>
          <p:nvPr/>
        </p:nvPicPr>
        <p:blipFill rotWithShape="1">
          <a:blip r:embed="rId4">
            <a:alphaModFix/>
          </a:blip>
          <a:srcRect b="0" l="13512" r="12011" t="5364"/>
          <a:stretch/>
        </p:blipFill>
        <p:spPr>
          <a:xfrm>
            <a:off x="4716978" y="-6744"/>
            <a:ext cx="2548711" cy="4862907"/>
          </a:xfrm>
          <a:prstGeom prst="rect">
            <a:avLst/>
          </a:prstGeom>
          <a:noFill/>
          <a:ln>
            <a:noFill/>
          </a:ln>
        </p:spPr>
      </p:pic>
      <p:pic>
        <p:nvPicPr>
          <p:cNvPr descr="Lara Croft" id="713" name="Google Shape;713;p93">
            <a:hlinkClick r:id="rId5"/>
          </p:cNvPr>
          <p:cNvPicPr preferRelativeResize="0"/>
          <p:nvPr/>
        </p:nvPicPr>
        <p:blipFill rotWithShape="1">
          <a:blip r:embed="rId6">
            <a:alphaModFix/>
          </a:blip>
          <a:srcRect b="23750" l="20000" r="24999" t="13750"/>
          <a:stretch/>
        </p:blipFill>
        <p:spPr>
          <a:xfrm>
            <a:off x="9689028" y="3048386"/>
            <a:ext cx="2514600" cy="3810000"/>
          </a:xfrm>
          <a:prstGeom prst="rect">
            <a:avLst/>
          </a:prstGeom>
          <a:noFill/>
          <a:ln>
            <a:noFill/>
          </a:ln>
        </p:spPr>
      </p:pic>
      <p:pic>
        <p:nvPicPr>
          <p:cNvPr descr="2019162" id="714" name="Google Shape;714;p93">
            <a:hlinkClick r:id="rId7"/>
          </p:cNvPr>
          <p:cNvPicPr preferRelativeResize="0"/>
          <p:nvPr/>
        </p:nvPicPr>
        <p:blipFill rotWithShape="1">
          <a:blip r:embed="rId8">
            <a:alphaModFix/>
          </a:blip>
          <a:srcRect b="16118" l="14109" r="16794" t="14235"/>
          <a:stretch/>
        </p:blipFill>
        <p:spPr>
          <a:xfrm>
            <a:off x="0" y="0"/>
            <a:ext cx="4724400" cy="3568700"/>
          </a:xfrm>
          <a:prstGeom prst="rect">
            <a:avLst/>
          </a:prstGeom>
          <a:noFill/>
          <a:ln>
            <a:noFill/>
          </a:ln>
        </p:spPr>
      </p:pic>
      <p:pic>
        <p:nvPicPr>
          <p:cNvPr descr="Don't mess with Cloud" id="715" name="Google Shape;715;p93">
            <a:hlinkClick r:id="rId9"/>
          </p:cNvPr>
          <p:cNvPicPr preferRelativeResize="0"/>
          <p:nvPr/>
        </p:nvPicPr>
        <p:blipFill rotWithShape="1">
          <a:blip r:embed="rId10">
            <a:alphaModFix/>
          </a:blip>
          <a:srcRect b="0" l="32666" r="0" t="8000"/>
          <a:stretch/>
        </p:blipFill>
        <p:spPr>
          <a:xfrm>
            <a:off x="0" y="3358872"/>
            <a:ext cx="3848100" cy="3505200"/>
          </a:xfrm>
          <a:prstGeom prst="rect">
            <a:avLst/>
          </a:prstGeom>
          <a:noFill/>
          <a:ln>
            <a:noFill/>
          </a:ln>
        </p:spPr>
      </p:pic>
      <p:pic>
        <p:nvPicPr>
          <p:cNvPr descr="Metroid Samus Aran" id="716" name="Google Shape;716;p93">
            <a:hlinkClick r:id="rId11"/>
          </p:cNvPr>
          <p:cNvPicPr preferRelativeResize="0"/>
          <p:nvPr/>
        </p:nvPicPr>
        <p:blipFill rotWithShape="1">
          <a:blip r:embed="rId12">
            <a:alphaModFix/>
          </a:blip>
          <a:srcRect b="0" l="0" r="0" t="0"/>
          <a:stretch/>
        </p:blipFill>
        <p:spPr>
          <a:xfrm>
            <a:off x="3835873" y="3510723"/>
            <a:ext cx="3410167" cy="2595627"/>
          </a:xfrm>
          <a:prstGeom prst="rect">
            <a:avLst/>
          </a:prstGeom>
          <a:noFill/>
          <a:ln>
            <a:noFill/>
          </a:ln>
        </p:spPr>
      </p:pic>
      <p:pic>
        <p:nvPicPr>
          <p:cNvPr id="717" name="Google Shape;717;p93"/>
          <p:cNvPicPr preferRelativeResize="0"/>
          <p:nvPr/>
        </p:nvPicPr>
        <p:blipFill rotWithShape="1">
          <a:blip r:embed="rId13">
            <a:alphaModFix/>
          </a:blip>
          <a:srcRect b="0" l="0" r="0" t="0"/>
          <a:stretch/>
        </p:blipFill>
        <p:spPr>
          <a:xfrm>
            <a:off x="7098228" y="0"/>
            <a:ext cx="5093772" cy="3064222"/>
          </a:xfrm>
          <a:prstGeom prst="rect">
            <a:avLst/>
          </a:prstGeom>
          <a:noFill/>
          <a:ln>
            <a:noFill/>
          </a:ln>
        </p:spPr>
      </p:pic>
      <p:pic>
        <p:nvPicPr>
          <p:cNvPr id="718" name="Google Shape;718;p93"/>
          <p:cNvPicPr preferRelativeResize="0"/>
          <p:nvPr/>
        </p:nvPicPr>
        <p:blipFill rotWithShape="1">
          <a:blip r:embed="rId14">
            <a:alphaModFix/>
          </a:blip>
          <a:srcRect b="0" l="0" r="0" t="0"/>
          <a:stretch/>
        </p:blipFill>
        <p:spPr>
          <a:xfrm>
            <a:off x="7258267" y="3064222"/>
            <a:ext cx="2430761" cy="372193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94"/>
          <p:cNvSpPr/>
          <p:nvPr/>
        </p:nvSpPr>
        <p:spPr>
          <a:xfrm>
            <a:off x="1524000" y="0"/>
            <a:ext cx="6096000" cy="838200"/>
          </a:xfrm>
          <a:prstGeom prst="rect">
            <a:avLst/>
          </a:prstGeom>
          <a:solidFill>
            <a:schemeClr val="dk1">
              <a:alpha val="81568"/>
            </a:schemeClr>
          </a:solidFill>
          <a:ln cap="flat" cmpd="sng" w="9525">
            <a:solidFill>
              <a:srgbClr val="FFFFFF">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CA" sz="4400">
                <a:solidFill>
                  <a:schemeClr val="lt1"/>
                </a:solidFill>
                <a:latin typeface="Arial"/>
                <a:ea typeface="Arial"/>
                <a:cs typeface="Arial"/>
                <a:sym typeface="Arial"/>
              </a:rPr>
              <a:t>Action Figures</a:t>
            </a:r>
            <a:endParaRPr/>
          </a:p>
        </p:txBody>
      </p:sp>
      <p:pic>
        <p:nvPicPr>
          <p:cNvPr descr="portal_2_chell_action_figure_1" id="724" name="Google Shape;724;p94"/>
          <p:cNvPicPr preferRelativeResize="0"/>
          <p:nvPr/>
        </p:nvPicPr>
        <p:blipFill rotWithShape="1">
          <a:blip r:embed="rId3">
            <a:alphaModFix/>
          </a:blip>
          <a:srcRect b="0" l="21333" r="15999" t="0"/>
          <a:stretch/>
        </p:blipFill>
        <p:spPr>
          <a:xfrm>
            <a:off x="226605" y="1186248"/>
            <a:ext cx="3032489" cy="4839730"/>
          </a:xfrm>
          <a:prstGeom prst="rect">
            <a:avLst/>
          </a:prstGeom>
          <a:noFill/>
          <a:ln>
            <a:noFill/>
          </a:ln>
        </p:spPr>
      </p:pic>
      <p:pic>
        <p:nvPicPr>
          <p:cNvPr descr="Marcus-Fenix-Fig" id="725" name="Google Shape;725;p94"/>
          <p:cNvPicPr preferRelativeResize="0"/>
          <p:nvPr/>
        </p:nvPicPr>
        <p:blipFill rotWithShape="1">
          <a:blip r:embed="rId4">
            <a:alphaModFix/>
          </a:blip>
          <a:srcRect b="0" l="0" r="0" t="0"/>
          <a:stretch/>
        </p:blipFill>
        <p:spPr>
          <a:xfrm>
            <a:off x="3590075" y="1241425"/>
            <a:ext cx="2627579" cy="4543168"/>
          </a:xfrm>
          <a:prstGeom prst="rect">
            <a:avLst/>
          </a:prstGeom>
          <a:noFill/>
          <a:ln>
            <a:noFill/>
          </a:ln>
        </p:spPr>
      </p:pic>
      <p:pic>
        <p:nvPicPr>
          <p:cNvPr descr="mf19161(a)" id="726" name="Google Shape;726;p94"/>
          <p:cNvPicPr preferRelativeResize="0"/>
          <p:nvPr/>
        </p:nvPicPr>
        <p:blipFill rotWithShape="1">
          <a:blip r:embed="rId5">
            <a:alphaModFix/>
          </a:blip>
          <a:srcRect b="0" l="20134" r="26534" t="0"/>
          <a:stretch/>
        </p:blipFill>
        <p:spPr>
          <a:xfrm>
            <a:off x="9410700" y="2240692"/>
            <a:ext cx="2514600" cy="4419600"/>
          </a:xfrm>
          <a:prstGeom prst="rect">
            <a:avLst/>
          </a:prstGeom>
          <a:noFill/>
          <a:ln>
            <a:noFill/>
          </a:ln>
        </p:spPr>
      </p:pic>
      <p:pic>
        <p:nvPicPr>
          <p:cNvPr descr="20090905bioshock" id="727" name="Google Shape;727;p94"/>
          <p:cNvPicPr preferRelativeResize="0"/>
          <p:nvPr/>
        </p:nvPicPr>
        <p:blipFill rotWithShape="1">
          <a:blip r:embed="rId6">
            <a:alphaModFix/>
          </a:blip>
          <a:srcRect b="0" l="0" r="0" t="0"/>
          <a:stretch/>
        </p:blipFill>
        <p:spPr>
          <a:xfrm>
            <a:off x="8052487" y="0"/>
            <a:ext cx="2895600" cy="2482850"/>
          </a:xfrm>
          <a:prstGeom prst="rect">
            <a:avLst/>
          </a:prstGeom>
          <a:noFill/>
          <a:ln>
            <a:noFill/>
          </a:ln>
        </p:spPr>
      </p:pic>
      <p:pic>
        <p:nvPicPr>
          <p:cNvPr id="728" name="Google Shape;728;p94"/>
          <p:cNvPicPr preferRelativeResize="0"/>
          <p:nvPr/>
        </p:nvPicPr>
        <p:blipFill rotWithShape="1">
          <a:blip r:embed="rId7">
            <a:alphaModFix/>
          </a:blip>
          <a:srcRect b="0" l="0" r="53243" t="0"/>
          <a:stretch/>
        </p:blipFill>
        <p:spPr>
          <a:xfrm>
            <a:off x="6593874" y="1798550"/>
            <a:ext cx="2137719" cy="45624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descr="re4chainsawsm" id="733" name="Google Shape;733;p95"/>
          <p:cNvPicPr preferRelativeResize="0"/>
          <p:nvPr/>
        </p:nvPicPr>
        <p:blipFill rotWithShape="1">
          <a:blip r:embed="rId3">
            <a:alphaModFix/>
          </a:blip>
          <a:srcRect b="1432" l="0" r="0" t="34712"/>
          <a:stretch/>
        </p:blipFill>
        <p:spPr>
          <a:xfrm>
            <a:off x="230659" y="31055"/>
            <a:ext cx="4775200" cy="6707496"/>
          </a:xfrm>
          <a:prstGeom prst="rect">
            <a:avLst/>
          </a:prstGeom>
          <a:noFill/>
          <a:ln>
            <a:noFill/>
          </a:ln>
        </p:spPr>
      </p:pic>
      <p:pic>
        <p:nvPicPr>
          <p:cNvPr descr="re4chainsawsm" id="734" name="Google Shape;734;p95"/>
          <p:cNvPicPr preferRelativeResize="0"/>
          <p:nvPr/>
        </p:nvPicPr>
        <p:blipFill rotWithShape="1">
          <a:blip r:embed="rId3">
            <a:alphaModFix/>
          </a:blip>
          <a:srcRect b="66116" l="0" r="0" t="0"/>
          <a:stretch/>
        </p:blipFill>
        <p:spPr>
          <a:xfrm>
            <a:off x="6030097" y="200515"/>
            <a:ext cx="3838832" cy="2862578"/>
          </a:xfrm>
          <a:prstGeom prst="rect">
            <a:avLst/>
          </a:prstGeom>
          <a:noFill/>
          <a:ln>
            <a:noFill/>
          </a:ln>
        </p:spPr>
      </p:pic>
      <p:sp>
        <p:nvSpPr>
          <p:cNvPr id="735" name="Google Shape;735;p95"/>
          <p:cNvSpPr txBox="1"/>
          <p:nvPr/>
        </p:nvSpPr>
        <p:spPr>
          <a:xfrm>
            <a:off x="6159843" y="3199121"/>
            <a:ext cx="4343400" cy="353943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CA" sz="3200">
                <a:solidFill>
                  <a:schemeClr val="lt1"/>
                </a:solidFill>
                <a:latin typeface="Arial"/>
                <a:ea typeface="Arial"/>
                <a:cs typeface="Arial"/>
                <a:sym typeface="Arial"/>
              </a:rPr>
              <a:t>Resident Evil 4</a:t>
            </a:r>
            <a:r>
              <a:rPr b="1" lang="en-CA" sz="3200">
                <a:solidFill>
                  <a:schemeClr val="lt1"/>
                </a:solidFill>
                <a:latin typeface="Arial"/>
                <a:ea typeface="Arial"/>
                <a:cs typeface="Arial"/>
                <a:sym typeface="Arial"/>
              </a:rPr>
              <a:t> official “Chainsaw Controller.” Manufactured by Nuby Tech. Suggested retail: $49.99</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6"/>
          <p:cNvSpPr txBox="1"/>
          <p:nvPr>
            <p:ph idx="1" type="body"/>
          </p:nvPr>
        </p:nvSpPr>
        <p:spPr>
          <a:xfrm>
            <a:off x="7315200" y="749643"/>
            <a:ext cx="3581400" cy="1919416"/>
          </a:xfrm>
          <a:prstGeom prst="rect">
            <a:avLst/>
          </a:prstGeom>
          <a:solidFill>
            <a:schemeClr val="dk1"/>
          </a:soli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CA">
                <a:solidFill>
                  <a:schemeClr val="lt1"/>
                </a:solidFill>
              </a:rPr>
              <a:t>“Frostmourne” replica sword from </a:t>
            </a:r>
            <a:r>
              <a:rPr i="1" lang="en-CA">
                <a:solidFill>
                  <a:schemeClr val="lt1"/>
                </a:solidFill>
              </a:rPr>
              <a:t>World of Warcraft</a:t>
            </a:r>
            <a:r>
              <a:rPr lang="en-CA">
                <a:solidFill>
                  <a:schemeClr val="lt1"/>
                </a:solidFill>
              </a:rPr>
              <a:t>.</a:t>
            </a:r>
            <a:endParaRPr/>
          </a:p>
          <a:p>
            <a:pPr indent="-228600" lvl="0" marL="228600" rtl="0" algn="l">
              <a:lnSpc>
                <a:spcPct val="90000"/>
              </a:lnSpc>
              <a:spcBef>
                <a:spcPts val="1000"/>
              </a:spcBef>
              <a:spcAft>
                <a:spcPts val="0"/>
              </a:spcAft>
              <a:buClr>
                <a:schemeClr val="lt1"/>
              </a:buClr>
              <a:buSzPts val="2800"/>
              <a:buChar char="•"/>
            </a:pPr>
            <a:r>
              <a:rPr lang="en-CA">
                <a:solidFill>
                  <a:schemeClr val="lt1"/>
                </a:solidFill>
              </a:rPr>
              <a:t>Sells for $379 US.</a:t>
            </a:r>
            <a:endParaRPr/>
          </a:p>
        </p:txBody>
      </p:sp>
      <p:pic>
        <p:nvPicPr>
          <p:cNvPr descr="frostmourne" id="741" name="Google Shape;741;p96"/>
          <p:cNvPicPr preferRelativeResize="0"/>
          <p:nvPr/>
        </p:nvPicPr>
        <p:blipFill rotWithShape="1">
          <a:blip r:embed="rId3">
            <a:alphaModFix/>
          </a:blip>
          <a:srcRect b="0" l="0" r="0" t="0"/>
          <a:stretch/>
        </p:blipFill>
        <p:spPr>
          <a:xfrm>
            <a:off x="617838" y="0"/>
            <a:ext cx="5715000" cy="4046538"/>
          </a:xfrm>
          <a:prstGeom prst="rect">
            <a:avLst/>
          </a:prstGeom>
          <a:noFill/>
          <a:ln>
            <a:noFill/>
          </a:ln>
        </p:spPr>
      </p:pic>
      <p:pic>
        <p:nvPicPr>
          <p:cNvPr descr="frostmournetop" id="742" name="Google Shape;742;p96"/>
          <p:cNvPicPr preferRelativeResize="0"/>
          <p:nvPr/>
        </p:nvPicPr>
        <p:blipFill rotWithShape="1">
          <a:blip r:embed="rId4">
            <a:alphaModFix/>
          </a:blip>
          <a:srcRect b="0" l="0" r="0" t="0"/>
          <a:stretch/>
        </p:blipFill>
        <p:spPr>
          <a:xfrm>
            <a:off x="617838" y="3657600"/>
            <a:ext cx="5715000" cy="3200400"/>
          </a:xfrm>
          <a:prstGeom prst="rect">
            <a:avLst/>
          </a:prstGeom>
          <a:noFill/>
          <a:ln>
            <a:noFill/>
          </a:ln>
        </p:spPr>
      </p:pic>
      <p:pic>
        <p:nvPicPr>
          <p:cNvPr descr="medium_2344893811_f79988c8b5_o" id="743" name="Google Shape;743;p96"/>
          <p:cNvPicPr preferRelativeResize="0"/>
          <p:nvPr/>
        </p:nvPicPr>
        <p:blipFill rotWithShape="1">
          <a:blip r:embed="rId5">
            <a:alphaModFix/>
          </a:blip>
          <a:srcRect b="0" l="0" r="0" t="0"/>
          <a:stretch/>
        </p:blipFill>
        <p:spPr>
          <a:xfrm>
            <a:off x="6731518" y="3311610"/>
            <a:ext cx="4568736" cy="304388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descr="Epic-Layout" id="748" name="Google Shape;748;p97"/>
          <p:cNvPicPr preferRelativeResize="0"/>
          <p:nvPr/>
        </p:nvPicPr>
        <p:blipFill rotWithShape="1">
          <a:blip r:embed="rId3">
            <a:alphaModFix/>
          </a:blip>
          <a:srcRect b="2475" l="0" r="0" t="0"/>
          <a:stretch/>
        </p:blipFill>
        <p:spPr>
          <a:xfrm>
            <a:off x="1416908" y="0"/>
            <a:ext cx="9144000" cy="5943600"/>
          </a:xfrm>
          <a:prstGeom prst="rect">
            <a:avLst/>
          </a:prstGeom>
          <a:noFill/>
          <a:ln>
            <a:noFill/>
          </a:ln>
        </p:spPr>
      </p:pic>
      <p:sp>
        <p:nvSpPr>
          <p:cNvPr id="749" name="Google Shape;749;p97"/>
          <p:cNvSpPr txBox="1"/>
          <p:nvPr/>
        </p:nvSpPr>
        <p:spPr>
          <a:xfrm>
            <a:off x="0" y="5911850"/>
            <a:ext cx="12192000" cy="946150"/>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CA" sz="2800">
                <a:solidFill>
                  <a:schemeClr val="lt1"/>
                </a:solidFill>
                <a:latin typeface="Arial"/>
                <a:ea typeface="Arial"/>
                <a:cs typeface="Arial"/>
                <a:sym typeface="Arial"/>
              </a:rPr>
              <a:t>GOW 3: Epic Edition.</a:t>
            </a:r>
            <a:r>
              <a:rPr b="1" lang="en-CA" sz="2800">
                <a:solidFill>
                  <a:schemeClr val="lt1"/>
                </a:solidFill>
                <a:latin typeface="Arial"/>
                <a:ea typeface="Arial"/>
                <a:cs typeface="Arial"/>
                <a:sym typeface="Arial"/>
              </a:rPr>
              <a:t> Is all this worth 150bucks to you? To each his/her own I guess…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descr="batman-arkham-city-collectors-edition" id="754" name="Google Shape;754;p98"/>
          <p:cNvPicPr preferRelativeResize="0"/>
          <p:nvPr/>
        </p:nvPicPr>
        <p:blipFill rotWithShape="1">
          <a:blip r:embed="rId3">
            <a:alphaModFix/>
          </a:blip>
          <a:srcRect b="7355" l="0" r="0" t="0"/>
          <a:stretch/>
        </p:blipFill>
        <p:spPr>
          <a:xfrm>
            <a:off x="123568" y="-33650"/>
            <a:ext cx="11491784" cy="6891650"/>
          </a:xfrm>
          <a:prstGeom prst="rect">
            <a:avLst/>
          </a:prstGeom>
          <a:noFill/>
          <a:ln>
            <a:noFill/>
          </a:ln>
        </p:spPr>
      </p:pic>
      <p:sp>
        <p:nvSpPr>
          <p:cNvPr id="755" name="Google Shape;755;p98"/>
          <p:cNvSpPr txBox="1"/>
          <p:nvPr/>
        </p:nvSpPr>
        <p:spPr>
          <a:xfrm>
            <a:off x="123568" y="0"/>
            <a:ext cx="2743200" cy="1815882"/>
          </a:xfrm>
          <a:prstGeom prst="rect">
            <a:avLst/>
          </a:prstGeom>
          <a:solidFill>
            <a:schemeClr val="dk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CA" sz="2800">
                <a:solidFill>
                  <a:schemeClr val="lt1"/>
                </a:solidFill>
                <a:latin typeface="Arial"/>
                <a:ea typeface="Arial"/>
                <a:cs typeface="Arial"/>
                <a:sym typeface="Arial"/>
              </a:rPr>
              <a:t>Batman: Arkham City Collector’s Edition: $130</a:t>
            </a:r>
            <a:endParaRPr b="1" sz="2800">
              <a:solidFill>
                <a:schemeClr val="lt1"/>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descr="arm" id="761" name="Google Shape;761;p99"/>
          <p:cNvPicPr preferRelativeResize="0"/>
          <p:nvPr/>
        </p:nvPicPr>
        <p:blipFill rotWithShape="1">
          <a:blip r:embed="rId3">
            <a:alphaModFix/>
          </a:blip>
          <a:srcRect b="0" l="0" r="0" t="0"/>
          <a:stretch/>
        </p:blipFill>
        <p:spPr>
          <a:xfrm>
            <a:off x="1079157" y="0"/>
            <a:ext cx="4419600" cy="6858000"/>
          </a:xfrm>
          <a:prstGeom prst="rect">
            <a:avLst/>
          </a:prstGeom>
          <a:noFill/>
          <a:ln>
            <a:noFill/>
          </a:ln>
        </p:spPr>
      </p:pic>
      <p:pic>
        <p:nvPicPr>
          <p:cNvPr descr="Wind Waker Tattoo Colored" id="762" name="Google Shape;762;p99"/>
          <p:cNvPicPr preferRelativeResize="0"/>
          <p:nvPr/>
        </p:nvPicPr>
        <p:blipFill rotWithShape="1">
          <a:blip r:embed="rId4">
            <a:alphaModFix/>
          </a:blip>
          <a:srcRect b="0" l="0" r="0" t="0"/>
          <a:stretch/>
        </p:blipFill>
        <p:spPr>
          <a:xfrm>
            <a:off x="6162976" y="0"/>
            <a:ext cx="4818062" cy="6858000"/>
          </a:xfrm>
          <a:prstGeom prst="rect">
            <a:avLst/>
          </a:prstGeom>
          <a:noFill/>
          <a:ln>
            <a:noFill/>
          </a:ln>
        </p:spPr>
      </p:pic>
      <p:sp>
        <p:nvSpPr>
          <p:cNvPr id="763" name="Google Shape;763;p99"/>
          <p:cNvSpPr/>
          <p:nvPr/>
        </p:nvSpPr>
        <p:spPr>
          <a:xfrm>
            <a:off x="0" y="0"/>
            <a:ext cx="12192000" cy="683741"/>
          </a:xfrm>
          <a:prstGeom prst="rect">
            <a:avLst/>
          </a:prstGeom>
          <a:solidFill>
            <a:schemeClr val="dk1">
              <a:alpha val="80784"/>
            </a:schemeClr>
          </a:solidFill>
          <a:ln cap="flat" cmpd="sng" w="9525">
            <a:solidFill>
              <a:srgbClr val="FFFFFF">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CA" sz="4800">
                <a:solidFill>
                  <a:schemeClr val="lt1"/>
                </a:solidFill>
                <a:latin typeface="Arial"/>
                <a:ea typeface="Arial"/>
                <a:cs typeface="Arial"/>
                <a:sym typeface="Arial"/>
              </a:rPr>
              <a:t>Body Modification</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00"/>
          <p:cNvSpPr/>
          <p:nvPr/>
        </p:nvSpPr>
        <p:spPr>
          <a:xfrm>
            <a:off x="0" y="0"/>
            <a:ext cx="12192000" cy="790832"/>
          </a:xfrm>
          <a:prstGeom prst="rect">
            <a:avLst/>
          </a:prstGeom>
          <a:solidFill>
            <a:schemeClr val="dk1">
              <a:alpha val="86666"/>
            </a:schemeClr>
          </a:solidFill>
          <a:ln cap="flat" cmpd="sng" w="9525">
            <a:solidFill>
              <a:srgbClr val="FFFFFF">
                <a:alpha val="4980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CA" sz="4800">
                <a:solidFill>
                  <a:schemeClr val="lt1"/>
                </a:solidFill>
                <a:latin typeface="Arial"/>
                <a:ea typeface="Arial"/>
                <a:cs typeface="Arial"/>
                <a:sym typeface="Arial"/>
              </a:rPr>
              <a:t>Body Modification</a:t>
            </a:r>
            <a:endParaRPr/>
          </a:p>
        </p:txBody>
      </p:sp>
      <p:pic>
        <p:nvPicPr>
          <p:cNvPr descr="elf-ear2" id="770" name="Google Shape;770;p100"/>
          <p:cNvPicPr preferRelativeResize="0"/>
          <p:nvPr/>
        </p:nvPicPr>
        <p:blipFill rotWithShape="1">
          <a:blip r:embed="rId3">
            <a:alphaModFix/>
          </a:blip>
          <a:srcRect b="0" l="0" r="0" t="0"/>
          <a:stretch/>
        </p:blipFill>
        <p:spPr>
          <a:xfrm>
            <a:off x="1524000" y="1036638"/>
            <a:ext cx="6477000" cy="5821362"/>
          </a:xfrm>
          <a:prstGeom prst="rect">
            <a:avLst/>
          </a:prstGeom>
          <a:noFill/>
          <a:ln cap="flat" cmpd="sng" w="9525">
            <a:solidFill>
              <a:schemeClr val="lt1"/>
            </a:solidFill>
            <a:prstDash val="solid"/>
            <a:miter lim="800000"/>
            <a:headEnd len="sm" w="sm" type="none"/>
            <a:tailEnd len="sm" w="sm" type="none"/>
          </a:ln>
        </p:spPr>
      </p:pic>
      <p:pic>
        <p:nvPicPr>
          <p:cNvPr descr="elf-ear" id="771" name="Google Shape;771;p100"/>
          <p:cNvPicPr preferRelativeResize="0"/>
          <p:nvPr/>
        </p:nvPicPr>
        <p:blipFill rotWithShape="1">
          <a:blip r:embed="rId4">
            <a:alphaModFix/>
          </a:blip>
          <a:srcRect b="0" l="0" r="0" t="0"/>
          <a:stretch/>
        </p:blipFill>
        <p:spPr>
          <a:xfrm>
            <a:off x="6172200" y="2895600"/>
            <a:ext cx="4343400" cy="2954338"/>
          </a:xfrm>
          <a:prstGeom prst="rect">
            <a:avLst/>
          </a:prstGeom>
          <a:noFill/>
          <a:ln cap="flat" cmpd="sng" w="9525">
            <a:solidFill>
              <a:schemeClr val="lt1"/>
            </a:solidFill>
            <a:prstDash val="solid"/>
            <a:miter lim="800000"/>
            <a:headEnd len="sm" w="sm" type="none"/>
            <a:tailEnd len="sm" w="sm" type="none"/>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01"/>
          <p:cNvSpPr txBox="1"/>
          <p:nvPr>
            <p:ph idx="1" type="body"/>
          </p:nvPr>
        </p:nvSpPr>
        <p:spPr>
          <a:xfrm>
            <a:off x="616806" y="1517823"/>
            <a:ext cx="5792231" cy="459465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CA"/>
              <a:t>Huge market on Youtube of amateur content.</a:t>
            </a:r>
            <a:endParaRPr/>
          </a:p>
          <a:p>
            <a:pPr indent="-228600" lvl="0" marL="228600" rtl="0" algn="l">
              <a:lnSpc>
                <a:spcPct val="90000"/>
              </a:lnSpc>
              <a:spcBef>
                <a:spcPts val="1000"/>
              </a:spcBef>
              <a:spcAft>
                <a:spcPts val="0"/>
              </a:spcAft>
              <a:buClr>
                <a:schemeClr val="dk1"/>
              </a:buClr>
              <a:buSzPts val="2800"/>
              <a:buChar char="•"/>
            </a:pPr>
            <a:r>
              <a:rPr lang="en-CA"/>
              <a:t>People play video games and make “funny” comments overtop.</a:t>
            </a:r>
            <a:endParaRPr/>
          </a:p>
          <a:p>
            <a:pPr indent="-228600" lvl="0" marL="228600" rtl="0" algn="l">
              <a:lnSpc>
                <a:spcPct val="90000"/>
              </a:lnSpc>
              <a:spcBef>
                <a:spcPts val="1000"/>
              </a:spcBef>
              <a:spcAft>
                <a:spcPts val="0"/>
              </a:spcAft>
              <a:buClr>
                <a:schemeClr val="dk1"/>
              </a:buClr>
              <a:buSzPts val="2800"/>
              <a:buChar char="•"/>
            </a:pPr>
            <a:r>
              <a:rPr lang="en-CA"/>
              <a:t>“PewDiePie”: Most subscribed to channel on YT</a:t>
            </a:r>
            <a:endParaRPr/>
          </a:p>
          <a:p>
            <a:pPr indent="-228600" lvl="1" marL="685800" rtl="0" algn="l">
              <a:lnSpc>
                <a:spcPct val="90000"/>
              </a:lnSpc>
              <a:spcBef>
                <a:spcPts val="500"/>
              </a:spcBef>
              <a:spcAft>
                <a:spcPts val="0"/>
              </a:spcAft>
              <a:buClr>
                <a:schemeClr val="dk1"/>
              </a:buClr>
              <a:buSzPts val="2400"/>
              <a:buChar char="•"/>
            </a:pPr>
            <a:r>
              <a:rPr lang="en-CA"/>
              <a:t>Annual income $4 million/year </a:t>
            </a:r>
            <a:endParaRPr/>
          </a:p>
          <a:p>
            <a:pPr indent="-228600" lvl="1" marL="685800" rtl="0" algn="l">
              <a:lnSpc>
                <a:spcPct val="90000"/>
              </a:lnSpc>
              <a:spcBef>
                <a:spcPts val="500"/>
              </a:spcBef>
              <a:spcAft>
                <a:spcPts val="0"/>
              </a:spcAft>
              <a:buClr>
                <a:schemeClr val="dk1"/>
              </a:buClr>
              <a:buSzPts val="2400"/>
              <a:buChar char="•"/>
            </a:pPr>
            <a:r>
              <a:rPr lang="en-CA"/>
              <a:t>39 million subscribers—most of all time </a:t>
            </a:r>
            <a:endParaRPr/>
          </a:p>
          <a:p>
            <a:pPr indent="-228600" lvl="1" marL="685800" rtl="0" algn="l">
              <a:lnSpc>
                <a:spcPct val="90000"/>
              </a:lnSpc>
              <a:spcBef>
                <a:spcPts val="500"/>
              </a:spcBef>
              <a:spcAft>
                <a:spcPts val="0"/>
              </a:spcAft>
              <a:buClr>
                <a:schemeClr val="dk1"/>
              </a:buClr>
              <a:buSzPts val="2400"/>
              <a:buChar char="•"/>
            </a:pPr>
            <a:r>
              <a:rPr lang="en-CA"/>
              <a:t>10 billion views—most viewed channel of all time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777" name="Google Shape;777;p101"/>
          <p:cNvPicPr preferRelativeResize="0"/>
          <p:nvPr/>
        </p:nvPicPr>
        <p:blipFill rotWithShape="1">
          <a:blip r:embed="rId3">
            <a:alphaModFix/>
          </a:blip>
          <a:srcRect b="0" l="0" r="0" t="0"/>
          <a:stretch/>
        </p:blipFill>
        <p:spPr>
          <a:xfrm>
            <a:off x="8326392" y="405586"/>
            <a:ext cx="2761737" cy="2761737"/>
          </a:xfrm>
          <a:prstGeom prst="rect">
            <a:avLst/>
          </a:prstGeom>
          <a:noFill/>
          <a:ln cap="flat" cmpd="sng" w="19050">
            <a:solidFill>
              <a:schemeClr val="dk1"/>
            </a:solidFill>
            <a:prstDash val="solid"/>
            <a:miter lim="800000"/>
            <a:headEnd len="sm" w="sm" type="none"/>
            <a:tailEnd len="sm" w="sm" type="none"/>
          </a:ln>
        </p:spPr>
      </p:pic>
      <p:sp>
        <p:nvSpPr>
          <p:cNvPr id="778" name="Google Shape;778;p101"/>
          <p:cNvSpPr txBox="1"/>
          <p:nvPr/>
        </p:nvSpPr>
        <p:spPr>
          <a:xfrm>
            <a:off x="0" y="298493"/>
            <a:ext cx="7776519" cy="1044273"/>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Calibri"/>
              <a:buNone/>
            </a:pPr>
            <a:r>
              <a:rPr b="1" lang="en-CA" sz="3200">
                <a:solidFill>
                  <a:schemeClr val="lt1"/>
                </a:solidFill>
                <a:latin typeface="Calibri"/>
                <a:ea typeface="Calibri"/>
                <a:cs typeface="Calibri"/>
                <a:sym typeface="Calibri"/>
              </a:rPr>
              <a:t>Amateur Internet Content: We Play and  “PewDiePie” AKA: Felix Kjellberg </a:t>
            </a:r>
            <a:endParaRPr b="1" sz="3600">
              <a:solidFill>
                <a:schemeClr val="lt1"/>
              </a:solidFill>
              <a:latin typeface="Calibri"/>
              <a:ea typeface="Calibri"/>
              <a:cs typeface="Calibri"/>
              <a:sym typeface="Calibri"/>
            </a:endParaRPr>
          </a:p>
        </p:txBody>
      </p:sp>
      <p:pic>
        <p:nvPicPr>
          <p:cNvPr id="779" name="Google Shape;779;p101"/>
          <p:cNvPicPr preferRelativeResize="0"/>
          <p:nvPr/>
        </p:nvPicPr>
        <p:blipFill rotWithShape="1">
          <a:blip r:embed="rId4">
            <a:alphaModFix/>
          </a:blip>
          <a:srcRect b="0" l="11188" r="8594" t="0"/>
          <a:stretch/>
        </p:blipFill>
        <p:spPr>
          <a:xfrm>
            <a:off x="6761478" y="3492843"/>
            <a:ext cx="5010391" cy="2920055"/>
          </a:xfrm>
          <a:prstGeom prst="rect">
            <a:avLst/>
          </a:prstGeom>
          <a:noFill/>
          <a:ln cap="flat" cmpd="sng" w="28575">
            <a:solidFill>
              <a:schemeClr val="dk1"/>
            </a:solidFill>
            <a:prstDash val="solid"/>
            <a:round/>
            <a:headEnd len="sm" w="sm" type="none"/>
            <a:tailEnd len="sm" w="sm" type="none"/>
          </a:ln>
        </p:spPr>
      </p:pic>
      <p:sp>
        <p:nvSpPr>
          <p:cNvPr id="780" name="Google Shape;780;p101"/>
          <p:cNvSpPr txBox="1"/>
          <p:nvPr/>
        </p:nvSpPr>
        <p:spPr>
          <a:xfrm>
            <a:off x="3097427" y="5893488"/>
            <a:ext cx="24219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Calibri"/>
                <a:ea typeface="Calibri"/>
                <a:cs typeface="Calibri"/>
                <a:sym typeface="Calibri"/>
                <a:hlinkClick r:id="rId5"/>
              </a:rPr>
              <a:t>Let's Talk About Money</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1"/>
          <p:cNvPicPr preferRelativeResize="0"/>
          <p:nvPr/>
        </p:nvPicPr>
        <p:blipFill rotWithShape="1">
          <a:blip r:embed="rId3">
            <a:alphaModFix/>
          </a:blip>
          <a:srcRect b="0" l="0" r="6423" t="0"/>
          <a:stretch/>
        </p:blipFill>
        <p:spPr>
          <a:xfrm>
            <a:off x="0" y="0"/>
            <a:ext cx="12192000" cy="6931536"/>
          </a:xfrm>
          <a:prstGeom prst="rect">
            <a:avLst/>
          </a:prstGeom>
          <a:noFill/>
          <a:ln>
            <a:noFill/>
          </a:ln>
        </p:spPr>
      </p:pic>
      <p:sp>
        <p:nvSpPr>
          <p:cNvPr id="153" name="Google Shape;153;p21"/>
          <p:cNvSpPr txBox="1"/>
          <p:nvPr/>
        </p:nvSpPr>
        <p:spPr>
          <a:xfrm>
            <a:off x="0" y="6159840"/>
            <a:ext cx="12192000" cy="771696"/>
          </a:xfrm>
          <a:prstGeom prst="rect">
            <a:avLst/>
          </a:prstGeom>
          <a:solidFill>
            <a:schemeClr val="dk1"/>
          </a:solidFill>
          <a:ln>
            <a:noFill/>
          </a:ln>
        </p:spPr>
        <p:txBody>
          <a:bodyPr anchorCtr="0" anchor="ctr" bIns="45700" lIns="91425" spcFirstLastPara="1" rIns="91425" wrap="square" tIns="45700">
            <a:normAutofit fontScale="67500" lnSpcReduction="20000"/>
          </a:bodyPr>
          <a:lstStyle/>
          <a:p>
            <a:pPr indent="0" lvl="0" marL="0" marR="0" rtl="0" algn="l">
              <a:lnSpc>
                <a:spcPct val="90000"/>
              </a:lnSpc>
              <a:spcBef>
                <a:spcPts val="0"/>
              </a:spcBef>
              <a:spcAft>
                <a:spcPts val="0"/>
              </a:spcAft>
              <a:buClr>
                <a:schemeClr val="lt1"/>
              </a:buClr>
              <a:buSzPct val="100000"/>
              <a:buFont typeface="Calibri"/>
              <a:buNone/>
            </a:pPr>
            <a:r>
              <a:rPr b="1" i="0" lang="en-CA" sz="4400" u="none" cap="none" strike="noStrike">
                <a:solidFill>
                  <a:schemeClr val="lt1"/>
                </a:solidFill>
                <a:latin typeface="Calibri"/>
                <a:ea typeface="Calibri"/>
                <a:cs typeface="Calibri"/>
                <a:sym typeface="Calibri"/>
              </a:rPr>
              <a:t>Other museums have followed suit and had their own “art of video games” exhibitions—this photo is taken from the Toledo Museum of Art, 2014.</a:t>
            </a:r>
            <a:endParaRPr b="1" i="0" sz="4400" u="none" cap="none" strike="noStrike">
              <a:solidFill>
                <a:schemeClr val="lt1"/>
              </a:solidFill>
              <a:latin typeface="Calibri"/>
              <a:ea typeface="Calibri"/>
              <a:cs typeface="Calibri"/>
              <a:sym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descr="http://games.kitguru.net/wp-content/uploads/2011/12/AVGN-Header.jpg" id="785" name="Google Shape;785;p102"/>
          <p:cNvPicPr preferRelativeResize="0"/>
          <p:nvPr/>
        </p:nvPicPr>
        <p:blipFill rotWithShape="1">
          <a:blip r:embed="rId3">
            <a:alphaModFix/>
          </a:blip>
          <a:srcRect b="0" l="0" r="0" t="0"/>
          <a:stretch/>
        </p:blipFill>
        <p:spPr>
          <a:xfrm>
            <a:off x="7471719" y="1198606"/>
            <a:ext cx="4495800" cy="2297113"/>
          </a:xfrm>
          <a:prstGeom prst="rect">
            <a:avLst/>
          </a:prstGeom>
          <a:noFill/>
          <a:ln>
            <a:noFill/>
          </a:ln>
        </p:spPr>
      </p:pic>
      <p:pic>
        <p:nvPicPr>
          <p:cNvPr id="786" name="Google Shape;786;p102"/>
          <p:cNvPicPr preferRelativeResize="0"/>
          <p:nvPr/>
        </p:nvPicPr>
        <p:blipFill rotWithShape="1">
          <a:blip r:embed="rId4">
            <a:alphaModFix/>
          </a:blip>
          <a:srcRect b="0" l="0" r="0" t="0"/>
          <a:stretch/>
        </p:blipFill>
        <p:spPr>
          <a:xfrm>
            <a:off x="8054689" y="4522573"/>
            <a:ext cx="3912830" cy="2137720"/>
          </a:xfrm>
          <a:prstGeom prst="rect">
            <a:avLst/>
          </a:prstGeom>
          <a:noFill/>
          <a:ln>
            <a:noFill/>
          </a:ln>
        </p:spPr>
      </p:pic>
      <p:sp>
        <p:nvSpPr>
          <p:cNvPr id="787" name="Google Shape;787;p102"/>
          <p:cNvSpPr txBox="1"/>
          <p:nvPr/>
        </p:nvSpPr>
        <p:spPr>
          <a:xfrm>
            <a:off x="0" y="238299"/>
            <a:ext cx="12192000" cy="771696"/>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Calibri"/>
              <a:buNone/>
            </a:pPr>
            <a:r>
              <a:rPr b="1" lang="en-CA" sz="3200">
                <a:solidFill>
                  <a:schemeClr val="lt1"/>
                </a:solidFill>
                <a:latin typeface="Calibri"/>
                <a:ea typeface="Calibri"/>
                <a:cs typeface="Calibri"/>
                <a:sym typeface="Calibri"/>
              </a:rPr>
              <a:t>Internet Content: IGN, Reviews, Journalism, Networks, Streaming </a:t>
            </a:r>
            <a:endParaRPr b="1" sz="3600">
              <a:solidFill>
                <a:schemeClr val="lt1"/>
              </a:solidFill>
              <a:latin typeface="Calibri"/>
              <a:ea typeface="Calibri"/>
              <a:cs typeface="Calibri"/>
              <a:sym typeface="Calibri"/>
            </a:endParaRPr>
          </a:p>
        </p:txBody>
      </p:sp>
      <p:pic>
        <p:nvPicPr>
          <p:cNvPr id="788" name="Google Shape;788;p102"/>
          <p:cNvPicPr preferRelativeResize="0"/>
          <p:nvPr/>
        </p:nvPicPr>
        <p:blipFill rotWithShape="1">
          <a:blip r:embed="rId5">
            <a:alphaModFix/>
          </a:blip>
          <a:srcRect b="9126" l="0" r="65351" t="16878"/>
          <a:stretch/>
        </p:blipFill>
        <p:spPr>
          <a:xfrm>
            <a:off x="274793" y="1256313"/>
            <a:ext cx="4457844" cy="5234589"/>
          </a:xfrm>
          <a:prstGeom prst="rect">
            <a:avLst/>
          </a:prstGeom>
          <a:noFill/>
          <a:ln>
            <a:noFill/>
          </a:ln>
        </p:spPr>
      </p:pic>
      <p:sp>
        <p:nvSpPr>
          <p:cNvPr id="789" name="Google Shape;789;p102"/>
          <p:cNvSpPr txBox="1"/>
          <p:nvPr/>
        </p:nvSpPr>
        <p:spPr>
          <a:xfrm>
            <a:off x="1052384" y="2533050"/>
            <a:ext cx="3505200" cy="650875"/>
          </a:xfrm>
          <a:prstGeom prst="rect">
            <a:avLst/>
          </a:prstGeom>
          <a:no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0" lang="en-CA" sz="1800" u="sng">
                <a:solidFill>
                  <a:schemeClr val="hlink"/>
                </a:solidFill>
                <a:latin typeface="Arial"/>
                <a:ea typeface="Arial"/>
                <a:cs typeface="Arial"/>
                <a:sym typeface="Arial"/>
                <a:hlinkClick r:id="rId6"/>
              </a:rPr>
              <a:t>The Escapist : Video Galleries : Zero Punctuation</a:t>
            </a:r>
            <a:endParaRPr b="0" sz="1800">
              <a:solidFill>
                <a:schemeClr val="dk1"/>
              </a:solidFill>
              <a:latin typeface="Arial"/>
              <a:ea typeface="Arial"/>
              <a:cs typeface="Arial"/>
              <a:sym typeface="Arial"/>
            </a:endParaRPr>
          </a:p>
        </p:txBody>
      </p:sp>
      <p:pic>
        <p:nvPicPr>
          <p:cNvPr id="790" name="Google Shape;790;p102"/>
          <p:cNvPicPr preferRelativeResize="0"/>
          <p:nvPr/>
        </p:nvPicPr>
        <p:blipFill rotWithShape="1">
          <a:blip r:embed="rId7">
            <a:alphaModFix/>
          </a:blip>
          <a:srcRect b="0" l="0" r="0" t="0"/>
          <a:stretch/>
        </p:blipFill>
        <p:spPr>
          <a:xfrm>
            <a:off x="4919795" y="1252153"/>
            <a:ext cx="2352409" cy="2281837"/>
          </a:xfrm>
          <a:prstGeom prst="rect">
            <a:avLst/>
          </a:prstGeom>
          <a:noFill/>
          <a:ln>
            <a:noFill/>
          </a:ln>
        </p:spPr>
      </p:pic>
      <p:pic>
        <p:nvPicPr>
          <p:cNvPr id="791" name="Google Shape;791;p102"/>
          <p:cNvPicPr preferRelativeResize="0"/>
          <p:nvPr/>
        </p:nvPicPr>
        <p:blipFill rotWithShape="1">
          <a:blip r:embed="rId8">
            <a:alphaModFix/>
          </a:blip>
          <a:srcRect b="0" l="0" r="0" t="0"/>
          <a:stretch/>
        </p:blipFill>
        <p:spPr>
          <a:xfrm>
            <a:off x="8608540" y="3473020"/>
            <a:ext cx="3185211" cy="1049553"/>
          </a:xfrm>
          <a:prstGeom prst="rect">
            <a:avLst/>
          </a:prstGeom>
          <a:noFill/>
          <a:ln>
            <a:noFill/>
          </a:ln>
        </p:spPr>
      </p:pic>
      <p:pic>
        <p:nvPicPr>
          <p:cNvPr id="792" name="Google Shape;792;p102"/>
          <p:cNvPicPr preferRelativeResize="0"/>
          <p:nvPr/>
        </p:nvPicPr>
        <p:blipFill rotWithShape="1">
          <a:blip r:embed="rId9">
            <a:alphaModFix/>
          </a:blip>
          <a:srcRect b="0" l="0" r="0" t="0"/>
          <a:stretch/>
        </p:blipFill>
        <p:spPr>
          <a:xfrm>
            <a:off x="5561189" y="4949278"/>
            <a:ext cx="1711015" cy="1711015"/>
          </a:xfrm>
          <a:prstGeom prst="rect">
            <a:avLst/>
          </a:prstGeom>
          <a:noFill/>
          <a:ln>
            <a:noFill/>
          </a:ln>
        </p:spPr>
      </p:pic>
      <p:pic>
        <p:nvPicPr>
          <p:cNvPr id="793" name="Google Shape;793;p102"/>
          <p:cNvPicPr preferRelativeResize="0"/>
          <p:nvPr/>
        </p:nvPicPr>
        <p:blipFill rotWithShape="1">
          <a:blip r:embed="rId10">
            <a:alphaModFix/>
          </a:blip>
          <a:srcRect b="0" l="0" r="0" t="0"/>
          <a:stretch/>
        </p:blipFill>
        <p:spPr>
          <a:xfrm>
            <a:off x="4921305" y="3776148"/>
            <a:ext cx="2768201" cy="96887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3"/>
          <p:cNvSpPr txBox="1"/>
          <p:nvPr>
            <p:ph idx="1" type="body"/>
          </p:nvPr>
        </p:nvSpPr>
        <p:spPr>
          <a:xfrm>
            <a:off x="502212" y="1686187"/>
            <a:ext cx="6674708"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Parallels exist with physical athletes.</a:t>
            </a:r>
            <a:endParaRPr/>
          </a:p>
          <a:p>
            <a:pPr indent="-228600" lvl="0" marL="228600" rtl="0" algn="l">
              <a:lnSpc>
                <a:spcPct val="90000"/>
              </a:lnSpc>
              <a:spcBef>
                <a:spcPts val="1000"/>
              </a:spcBef>
              <a:spcAft>
                <a:spcPts val="0"/>
              </a:spcAft>
              <a:buClr>
                <a:schemeClr val="dk1"/>
              </a:buClr>
              <a:buSzPts val="3200"/>
              <a:buChar char="•"/>
            </a:pPr>
            <a:r>
              <a:rPr lang="en-CA" sz="3200"/>
              <a:t>Both groups…</a:t>
            </a:r>
            <a:endParaRPr/>
          </a:p>
          <a:p>
            <a:pPr indent="-228600" lvl="1" marL="685800" rtl="0" algn="l">
              <a:lnSpc>
                <a:spcPct val="90000"/>
              </a:lnSpc>
              <a:spcBef>
                <a:spcPts val="500"/>
              </a:spcBef>
              <a:spcAft>
                <a:spcPts val="0"/>
              </a:spcAft>
              <a:buClr>
                <a:schemeClr val="dk1"/>
              </a:buClr>
              <a:buSzPts val="2800"/>
              <a:buChar char="•"/>
            </a:pPr>
            <a:r>
              <a:rPr lang="en-CA" sz="2800"/>
              <a:t>Train by playing a game</a:t>
            </a:r>
            <a:endParaRPr/>
          </a:p>
          <a:p>
            <a:pPr indent="-228600" lvl="1" marL="685800" rtl="0" algn="l">
              <a:lnSpc>
                <a:spcPct val="90000"/>
              </a:lnSpc>
              <a:spcBef>
                <a:spcPts val="500"/>
              </a:spcBef>
              <a:spcAft>
                <a:spcPts val="0"/>
              </a:spcAft>
              <a:buClr>
                <a:schemeClr val="dk1"/>
              </a:buClr>
              <a:buSzPts val="2800"/>
              <a:buChar char="•"/>
            </a:pPr>
            <a:r>
              <a:rPr lang="en-CA" sz="2800"/>
              <a:t>Find corporate sponsorship</a:t>
            </a:r>
            <a:endParaRPr/>
          </a:p>
          <a:p>
            <a:pPr indent="-228600" lvl="1" marL="685800" rtl="0" algn="l">
              <a:lnSpc>
                <a:spcPct val="90000"/>
              </a:lnSpc>
              <a:spcBef>
                <a:spcPts val="500"/>
              </a:spcBef>
              <a:spcAft>
                <a:spcPts val="0"/>
              </a:spcAft>
              <a:buClr>
                <a:schemeClr val="dk1"/>
              </a:buClr>
              <a:buSzPts val="2800"/>
              <a:buChar char="•"/>
            </a:pPr>
            <a:r>
              <a:rPr lang="en-CA" sz="2800"/>
              <a:t>Enter gaming tournaments</a:t>
            </a:r>
            <a:endParaRPr/>
          </a:p>
          <a:p>
            <a:pPr indent="-228600" lvl="1" marL="685800" rtl="0" algn="l">
              <a:lnSpc>
                <a:spcPct val="90000"/>
              </a:lnSpc>
              <a:spcBef>
                <a:spcPts val="500"/>
              </a:spcBef>
              <a:spcAft>
                <a:spcPts val="0"/>
              </a:spcAft>
              <a:buClr>
                <a:schemeClr val="dk1"/>
              </a:buClr>
              <a:buSzPts val="2800"/>
              <a:buChar char="•"/>
            </a:pPr>
            <a:r>
              <a:rPr lang="en-CA" sz="2800"/>
              <a:t>Hopefully win prizes and recognition.</a:t>
            </a:r>
            <a:endParaRPr/>
          </a:p>
          <a:p>
            <a:pPr indent="-228600" lvl="0" marL="228600" rtl="0" algn="l">
              <a:lnSpc>
                <a:spcPct val="90000"/>
              </a:lnSpc>
              <a:spcBef>
                <a:spcPts val="1000"/>
              </a:spcBef>
              <a:spcAft>
                <a:spcPts val="0"/>
              </a:spcAft>
              <a:buClr>
                <a:schemeClr val="dk1"/>
              </a:buClr>
              <a:buSzPts val="3200"/>
              <a:buChar char="•"/>
            </a:pPr>
            <a:r>
              <a:rPr lang="en-CA" sz="3200"/>
              <a:t>Very few people can make a living at this “sport.”</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799" name="Google Shape;799;p103"/>
          <p:cNvSpPr txBox="1"/>
          <p:nvPr/>
        </p:nvSpPr>
        <p:spPr>
          <a:xfrm>
            <a:off x="0" y="502508"/>
            <a:ext cx="7424349"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Professional Gaming/Gamers</a:t>
            </a:r>
            <a:endParaRPr b="1" sz="4400">
              <a:solidFill>
                <a:schemeClr val="lt1"/>
              </a:solidFill>
              <a:latin typeface="Calibri"/>
              <a:ea typeface="Calibri"/>
              <a:cs typeface="Calibri"/>
              <a:sym typeface="Calibri"/>
            </a:endParaRPr>
          </a:p>
        </p:txBody>
      </p:sp>
      <p:pic>
        <p:nvPicPr>
          <p:cNvPr id="800" name="Google Shape;800;p103"/>
          <p:cNvPicPr preferRelativeResize="0"/>
          <p:nvPr/>
        </p:nvPicPr>
        <p:blipFill rotWithShape="1">
          <a:blip r:embed="rId3">
            <a:alphaModFix/>
          </a:blip>
          <a:srcRect b="0" l="15213" r="14986" t="0"/>
          <a:stretch/>
        </p:blipFill>
        <p:spPr>
          <a:xfrm>
            <a:off x="7176921" y="3372373"/>
            <a:ext cx="4584446" cy="3284017"/>
          </a:xfrm>
          <a:prstGeom prst="rect">
            <a:avLst/>
          </a:prstGeom>
          <a:noFill/>
          <a:ln>
            <a:noFill/>
          </a:ln>
        </p:spPr>
      </p:pic>
      <p:pic>
        <p:nvPicPr>
          <p:cNvPr id="801" name="Google Shape;801;p103"/>
          <p:cNvPicPr preferRelativeResize="0"/>
          <p:nvPr/>
        </p:nvPicPr>
        <p:blipFill rotWithShape="1">
          <a:blip r:embed="rId4">
            <a:alphaModFix/>
          </a:blip>
          <a:srcRect b="0" l="0" r="0" t="0"/>
          <a:stretch/>
        </p:blipFill>
        <p:spPr>
          <a:xfrm>
            <a:off x="6727229" y="888356"/>
            <a:ext cx="5180110" cy="388429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04"/>
          <p:cNvSpPr txBox="1"/>
          <p:nvPr>
            <p:ph idx="1" type="body"/>
          </p:nvPr>
        </p:nvSpPr>
        <p:spPr>
          <a:xfrm>
            <a:off x="214969" y="1360825"/>
            <a:ext cx="6832341" cy="374691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Live streaming platform designed for real-time coverage of electronic sports</a:t>
            </a:r>
            <a:endParaRPr/>
          </a:p>
          <a:p>
            <a:pPr indent="-228600" lvl="0" marL="228600" rtl="0" algn="l">
              <a:lnSpc>
                <a:spcPct val="90000"/>
              </a:lnSpc>
              <a:spcBef>
                <a:spcPts val="1000"/>
              </a:spcBef>
              <a:spcAft>
                <a:spcPts val="0"/>
              </a:spcAft>
              <a:buClr>
                <a:schemeClr val="dk1"/>
              </a:buClr>
              <a:buSzPts val="3200"/>
              <a:buChar char="•"/>
            </a:pPr>
            <a:r>
              <a:rPr lang="en-CA" sz="3200"/>
              <a:t>By February 2014, it was considered the fourth largest source of peak Internet traffic in the United States</a:t>
            </a:r>
            <a:endParaRPr/>
          </a:p>
          <a:p>
            <a:pPr indent="-228600" lvl="0" marL="228600" rtl="0" algn="l">
              <a:lnSpc>
                <a:spcPct val="90000"/>
              </a:lnSpc>
              <a:spcBef>
                <a:spcPts val="1000"/>
              </a:spcBef>
              <a:spcAft>
                <a:spcPts val="0"/>
              </a:spcAft>
              <a:buClr>
                <a:schemeClr val="dk1"/>
              </a:buClr>
              <a:buSzPts val="3200"/>
              <a:buChar char="•"/>
            </a:pPr>
            <a:r>
              <a:rPr lang="en-CA" sz="3200"/>
              <a:t>Acquired by Amazon.com for $970 million in Sept 2014. </a:t>
            </a:r>
            <a:endParaRPr/>
          </a:p>
        </p:txBody>
      </p:sp>
      <p:pic>
        <p:nvPicPr>
          <p:cNvPr id="807" name="Google Shape;807;p104"/>
          <p:cNvPicPr preferRelativeResize="0"/>
          <p:nvPr/>
        </p:nvPicPr>
        <p:blipFill rotWithShape="1">
          <a:blip r:embed="rId3">
            <a:alphaModFix/>
          </a:blip>
          <a:srcRect b="0" l="0" r="0" t="0"/>
          <a:stretch/>
        </p:blipFill>
        <p:spPr>
          <a:xfrm>
            <a:off x="7208108" y="2030986"/>
            <a:ext cx="4538066" cy="2769791"/>
          </a:xfrm>
          <a:prstGeom prst="rect">
            <a:avLst/>
          </a:prstGeom>
          <a:noFill/>
          <a:ln cap="flat" cmpd="sng" w="28575">
            <a:solidFill>
              <a:srgbClr val="000000"/>
            </a:solidFill>
            <a:prstDash val="solid"/>
            <a:miter lim="800000"/>
            <a:headEnd len="sm" w="sm" type="none"/>
            <a:tailEnd len="sm" w="sm" type="none"/>
          </a:ln>
        </p:spPr>
      </p:pic>
      <p:pic>
        <p:nvPicPr>
          <p:cNvPr id="808" name="Google Shape;808;p104"/>
          <p:cNvPicPr preferRelativeResize="0"/>
          <p:nvPr/>
        </p:nvPicPr>
        <p:blipFill rotWithShape="1">
          <a:blip r:embed="rId4">
            <a:alphaModFix/>
          </a:blip>
          <a:srcRect b="0" l="0" r="0" t="0"/>
          <a:stretch/>
        </p:blipFill>
        <p:spPr>
          <a:xfrm>
            <a:off x="7949175" y="244773"/>
            <a:ext cx="3984262" cy="1479252"/>
          </a:xfrm>
          <a:prstGeom prst="rect">
            <a:avLst/>
          </a:prstGeom>
          <a:noFill/>
          <a:ln cap="flat" cmpd="sng" w="19050">
            <a:solidFill>
              <a:srgbClr val="000000"/>
            </a:solidFill>
            <a:prstDash val="solid"/>
            <a:miter lim="800000"/>
            <a:headEnd len="sm" w="sm" type="none"/>
            <a:tailEnd len="sm" w="sm" type="none"/>
          </a:ln>
        </p:spPr>
      </p:pic>
      <p:sp>
        <p:nvSpPr>
          <p:cNvPr id="809" name="Google Shape;809;p104"/>
          <p:cNvSpPr txBox="1"/>
          <p:nvPr/>
        </p:nvSpPr>
        <p:spPr>
          <a:xfrm>
            <a:off x="0" y="285252"/>
            <a:ext cx="6582032"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“Twitch TV”</a:t>
            </a:r>
            <a:endParaRPr b="1" sz="4400">
              <a:solidFill>
                <a:schemeClr val="lt1"/>
              </a:solidFill>
              <a:latin typeface="Calibri"/>
              <a:ea typeface="Calibri"/>
              <a:cs typeface="Calibri"/>
              <a:sym typeface="Calibri"/>
            </a:endParaRPr>
          </a:p>
        </p:txBody>
      </p:sp>
      <p:pic>
        <p:nvPicPr>
          <p:cNvPr id="810" name="Google Shape;810;p104"/>
          <p:cNvPicPr preferRelativeResize="0"/>
          <p:nvPr/>
        </p:nvPicPr>
        <p:blipFill rotWithShape="1">
          <a:blip r:embed="rId5">
            <a:alphaModFix/>
          </a:blip>
          <a:srcRect b="0" l="0" r="0" t="0"/>
          <a:stretch/>
        </p:blipFill>
        <p:spPr>
          <a:xfrm>
            <a:off x="2891481" y="5107738"/>
            <a:ext cx="8969119" cy="1750262"/>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5"/>
          <p:cNvSpPr txBox="1"/>
          <p:nvPr>
            <p:ph idx="1" type="body"/>
          </p:nvPr>
        </p:nvSpPr>
        <p:spPr>
          <a:xfrm>
            <a:off x="642552" y="1579885"/>
            <a:ext cx="6334897" cy="4339282"/>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3200"/>
              <a:buChar char="•"/>
            </a:pPr>
            <a:r>
              <a:rPr lang="en-CA" sz="3200"/>
              <a:t>Kyle ‘Ksharp’ Miller (born August 21, 1984) is an electronic sports player who plays Counter-Strike 1.6 and moved to Counter-Strike Source. His success has allowed him to defer attending college while earning a living as a gamer. Miller has since retired from professional Counter-Strike” (Wikipedia)</a:t>
            </a:r>
            <a:endParaRPr/>
          </a:p>
        </p:txBody>
      </p:sp>
      <p:pic>
        <p:nvPicPr>
          <p:cNvPr descr="859" id="816" name="Google Shape;816;p105"/>
          <p:cNvPicPr preferRelativeResize="0"/>
          <p:nvPr/>
        </p:nvPicPr>
        <p:blipFill rotWithShape="1">
          <a:blip r:embed="rId3">
            <a:alphaModFix/>
          </a:blip>
          <a:srcRect b="0" l="0" r="0" t="0"/>
          <a:stretch/>
        </p:blipFill>
        <p:spPr>
          <a:xfrm>
            <a:off x="7916561" y="392027"/>
            <a:ext cx="3888259" cy="2375716"/>
          </a:xfrm>
          <a:prstGeom prst="rect">
            <a:avLst/>
          </a:prstGeom>
          <a:noFill/>
          <a:ln cap="flat" cmpd="sng" w="28575">
            <a:solidFill>
              <a:srgbClr val="000000"/>
            </a:solidFill>
            <a:prstDash val="solid"/>
            <a:miter lim="800000"/>
            <a:headEnd len="sm" w="sm" type="none"/>
            <a:tailEnd len="sm" w="sm" type="none"/>
          </a:ln>
        </p:spPr>
      </p:pic>
      <p:pic>
        <p:nvPicPr>
          <p:cNvPr id="817" name="Google Shape;817;p105"/>
          <p:cNvPicPr preferRelativeResize="0"/>
          <p:nvPr/>
        </p:nvPicPr>
        <p:blipFill rotWithShape="1">
          <a:blip r:embed="rId4">
            <a:alphaModFix/>
          </a:blip>
          <a:srcRect b="19792" l="0" r="32813" t="23958"/>
          <a:stretch/>
        </p:blipFill>
        <p:spPr>
          <a:xfrm>
            <a:off x="7309020" y="3401904"/>
            <a:ext cx="4495800" cy="2824163"/>
          </a:xfrm>
          <a:prstGeom prst="rect">
            <a:avLst/>
          </a:prstGeom>
          <a:noFill/>
          <a:ln cap="flat" cmpd="sng" w="28575">
            <a:solidFill>
              <a:schemeClr val="dk1"/>
            </a:solidFill>
            <a:prstDash val="solid"/>
            <a:miter lim="800000"/>
            <a:headEnd len="sm" w="sm" type="none"/>
            <a:tailEnd len="sm" w="sm" type="none"/>
          </a:ln>
        </p:spPr>
      </p:pic>
      <p:sp>
        <p:nvSpPr>
          <p:cNvPr id="818" name="Google Shape;818;p105"/>
          <p:cNvSpPr txBox="1"/>
          <p:nvPr/>
        </p:nvSpPr>
        <p:spPr>
          <a:xfrm>
            <a:off x="1" y="392027"/>
            <a:ext cx="7424349"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“Ksharp”</a:t>
            </a:r>
            <a:endParaRPr b="1" sz="4400">
              <a:solidFill>
                <a:schemeClr val="lt1"/>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6"/>
          <p:cNvSpPr txBox="1"/>
          <p:nvPr>
            <p:ph idx="1" type="body"/>
          </p:nvPr>
        </p:nvSpPr>
        <p:spPr>
          <a:xfrm>
            <a:off x="453081" y="1496329"/>
            <a:ext cx="7381103" cy="4953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3200"/>
              <a:buChar char="•"/>
            </a:pPr>
            <a:r>
              <a:rPr lang="en-CA" sz="3200"/>
              <a:t>Johnathan Wendel </a:t>
            </a:r>
            <a:endParaRPr/>
          </a:p>
          <a:p>
            <a:pPr indent="-228600" lvl="0" marL="228600" rtl="0" algn="l">
              <a:lnSpc>
                <a:spcPct val="90000"/>
              </a:lnSpc>
              <a:spcBef>
                <a:spcPts val="1000"/>
              </a:spcBef>
              <a:spcAft>
                <a:spcPts val="0"/>
              </a:spcAft>
              <a:buClr>
                <a:schemeClr val="dk1"/>
              </a:buClr>
              <a:buSzPts val="3200"/>
              <a:buChar char="•"/>
            </a:pPr>
            <a:r>
              <a:rPr lang="en-CA" sz="3200"/>
              <a:t>Considered the world's first prominent and accomplished professional gamer.</a:t>
            </a:r>
            <a:endParaRPr/>
          </a:p>
          <a:p>
            <a:pPr indent="-228600" lvl="0" marL="228600" rtl="0" algn="l">
              <a:lnSpc>
                <a:spcPct val="90000"/>
              </a:lnSpc>
              <a:spcBef>
                <a:spcPts val="1000"/>
              </a:spcBef>
              <a:spcAft>
                <a:spcPts val="0"/>
              </a:spcAft>
              <a:buClr>
                <a:schemeClr val="dk1"/>
              </a:buClr>
              <a:buSzPts val="3200"/>
              <a:buChar char="•"/>
            </a:pPr>
            <a:r>
              <a:rPr lang="en-CA" sz="3200"/>
              <a:t>Has won approximately $500,000 US in cash and prizes from professional competitions.</a:t>
            </a:r>
            <a:endParaRPr/>
          </a:p>
          <a:p>
            <a:pPr indent="-228600" lvl="0" marL="228600" rtl="0" algn="l">
              <a:lnSpc>
                <a:spcPct val="90000"/>
              </a:lnSpc>
              <a:spcBef>
                <a:spcPts val="1000"/>
              </a:spcBef>
              <a:spcAft>
                <a:spcPts val="0"/>
              </a:spcAft>
              <a:buClr>
                <a:schemeClr val="dk1"/>
              </a:buClr>
              <a:buSzPts val="3200"/>
              <a:buChar char="•"/>
            </a:pPr>
            <a:r>
              <a:rPr lang="en-CA" sz="3200"/>
              <a:t>Retired, but continues to make money through licensing his brand. </a:t>
            </a:r>
            <a:endParaRPr/>
          </a:p>
        </p:txBody>
      </p:sp>
      <p:pic>
        <p:nvPicPr>
          <p:cNvPr descr="File:Johnathan Wendel.jpg" id="824" name="Google Shape;824;p106">
            <a:hlinkClick r:id="rId3"/>
          </p:cNvPr>
          <p:cNvPicPr preferRelativeResize="0"/>
          <p:nvPr/>
        </p:nvPicPr>
        <p:blipFill rotWithShape="1">
          <a:blip r:embed="rId4">
            <a:alphaModFix/>
          </a:blip>
          <a:srcRect b="0" l="0" r="52126" t="20943"/>
          <a:stretch/>
        </p:blipFill>
        <p:spPr>
          <a:xfrm>
            <a:off x="8703041" y="299352"/>
            <a:ext cx="3198812" cy="3502025"/>
          </a:xfrm>
          <a:prstGeom prst="rect">
            <a:avLst/>
          </a:prstGeom>
          <a:noFill/>
          <a:ln cap="flat" cmpd="sng" w="19050">
            <a:solidFill>
              <a:schemeClr val="dk1"/>
            </a:solidFill>
            <a:prstDash val="solid"/>
            <a:miter lim="800000"/>
            <a:headEnd len="sm" w="sm" type="none"/>
            <a:tailEnd len="sm" w="sm" type="none"/>
          </a:ln>
        </p:spPr>
      </p:pic>
      <p:pic>
        <p:nvPicPr>
          <p:cNvPr id="825" name="Google Shape;825;p106"/>
          <p:cNvPicPr preferRelativeResize="0"/>
          <p:nvPr/>
        </p:nvPicPr>
        <p:blipFill rotWithShape="1">
          <a:blip r:embed="rId5">
            <a:alphaModFix/>
          </a:blip>
          <a:srcRect b="54132" l="35910" r="37504" t="21878"/>
          <a:stretch/>
        </p:blipFill>
        <p:spPr>
          <a:xfrm>
            <a:off x="8703041" y="4237854"/>
            <a:ext cx="3092841" cy="2093441"/>
          </a:xfrm>
          <a:prstGeom prst="rect">
            <a:avLst/>
          </a:prstGeom>
          <a:noFill/>
          <a:ln cap="flat" cmpd="sng" w="28575">
            <a:solidFill>
              <a:schemeClr val="dk1"/>
            </a:solidFill>
            <a:prstDash val="solid"/>
            <a:miter lim="800000"/>
            <a:headEnd len="sm" w="sm" type="none"/>
            <a:tailEnd len="sm" w="sm" type="none"/>
          </a:ln>
        </p:spPr>
      </p:pic>
      <p:sp>
        <p:nvSpPr>
          <p:cNvPr id="826" name="Google Shape;826;p106"/>
          <p:cNvSpPr txBox="1"/>
          <p:nvPr/>
        </p:nvSpPr>
        <p:spPr>
          <a:xfrm>
            <a:off x="2415745" y="5950123"/>
            <a:ext cx="461113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6"/>
              </a:rPr>
              <a:t>Fatal1ty - Key Gaming Skills - YouTube</a:t>
            </a:r>
            <a:endParaRPr sz="1800">
              <a:solidFill>
                <a:schemeClr val="dk1"/>
              </a:solidFill>
              <a:latin typeface="Arial"/>
              <a:ea typeface="Arial"/>
              <a:cs typeface="Arial"/>
              <a:sym typeface="Arial"/>
            </a:endParaRPr>
          </a:p>
        </p:txBody>
      </p:sp>
      <p:sp>
        <p:nvSpPr>
          <p:cNvPr id="827" name="Google Shape;827;p106"/>
          <p:cNvSpPr txBox="1"/>
          <p:nvPr/>
        </p:nvSpPr>
        <p:spPr>
          <a:xfrm>
            <a:off x="1" y="392027"/>
            <a:ext cx="7908324" cy="771696"/>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“Fatal1ty”</a:t>
            </a:r>
            <a:endParaRPr b="1" sz="4400">
              <a:solidFill>
                <a:schemeClr val="lt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pic>
        <p:nvPicPr>
          <p:cNvPr descr="Fatality-stop-eating-like-a-noob" id="832" name="Google Shape;832;p107"/>
          <p:cNvPicPr preferRelativeResize="0"/>
          <p:nvPr/>
        </p:nvPicPr>
        <p:blipFill rotWithShape="1">
          <a:blip r:embed="rId3">
            <a:alphaModFix/>
          </a:blip>
          <a:srcRect b="0" l="0" r="0" t="0"/>
          <a:stretch/>
        </p:blipFill>
        <p:spPr>
          <a:xfrm>
            <a:off x="0" y="0"/>
            <a:ext cx="12192000" cy="6921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pic>
        <p:nvPicPr>
          <p:cNvPr descr="File:Boxer fighting!.jpg" id="837" name="Google Shape;837;p108">
            <a:hlinkClick r:id="rId3"/>
          </p:cNvPr>
          <p:cNvPicPr preferRelativeResize="0"/>
          <p:nvPr/>
        </p:nvPicPr>
        <p:blipFill rotWithShape="1">
          <a:blip r:embed="rId4">
            <a:alphaModFix/>
          </a:blip>
          <a:srcRect b="0" l="0" r="0" t="0"/>
          <a:stretch/>
        </p:blipFill>
        <p:spPr>
          <a:xfrm>
            <a:off x="0" y="0"/>
            <a:ext cx="5243513" cy="6858000"/>
          </a:xfrm>
          <a:prstGeom prst="rect">
            <a:avLst/>
          </a:prstGeom>
          <a:noFill/>
          <a:ln>
            <a:noFill/>
          </a:ln>
        </p:spPr>
      </p:pic>
      <p:sp>
        <p:nvSpPr>
          <p:cNvPr id="838" name="Google Shape;838;p108"/>
          <p:cNvSpPr txBox="1"/>
          <p:nvPr>
            <p:ph idx="1" type="body"/>
          </p:nvPr>
        </p:nvSpPr>
        <p:spPr>
          <a:xfrm>
            <a:off x="5245638" y="0"/>
            <a:ext cx="6946362" cy="6858000"/>
          </a:xfrm>
          <a:prstGeom prst="rect">
            <a:avLst/>
          </a:prstGeom>
          <a:solidFill>
            <a:schemeClr val="dk1"/>
          </a:solid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lt1"/>
              </a:buClr>
              <a:buSzPts val="3600"/>
              <a:buChar char="•"/>
            </a:pPr>
            <a:r>
              <a:rPr lang="en-CA" sz="3600">
                <a:solidFill>
                  <a:schemeClr val="lt1"/>
                </a:solidFill>
              </a:rPr>
              <a:t>In Korea, professional </a:t>
            </a:r>
            <a:r>
              <a:rPr i="1" lang="en-CA" sz="3600">
                <a:solidFill>
                  <a:schemeClr val="lt1"/>
                </a:solidFill>
              </a:rPr>
              <a:t>Starcraft </a:t>
            </a:r>
            <a:r>
              <a:rPr lang="en-CA" sz="3600">
                <a:solidFill>
                  <a:schemeClr val="lt1"/>
                </a:solidFill>
              </a:rPr>
              <a:t>players are treated like rock stars. </a:t>
            </a:r>
            <a:endParaRPr/>
          </a:p>
          <a:p>
            <a:pPr indent="-228600" lvl="0" marL="228600" rtl="0" algn="l">
              <a:lnSpc>
                <a:spcPct val="90000"/>
              </a:lnSpc>
              <a:spcBef>
                <a:spcPts val="1000"/>
              </a:spcBef>
              <a:spcAft>
                <a:spcPts val="0"/>
              </a:spcAft>
              <a:buClr>
                <a:schemeClr val="lt1"/>
              </a:buClr>
              <a:buSzPts val="3600"/>
              <a:buChar char="•"/>
            </a:pPr>
            <a:r>
              <a:rPr lang="en-CA" sz="3600">
                <a:solidFill>
                  <a:schemeClr val="lt1"/>
                </a:solidFill>
              </a:rPr>
              <a:t>Two major TV channels run tournaments</a:t>
            </a:r>
            <a:endParaRPr/>
          </a:p>
          <a:p>
            <a:pPr indent="-228600" lvl="0" marL="228600" rtl="0" algn="l">
              <a:lnSpc>
                <a:spcPct val="90000"/>
              </a:lnSpc>
              <a:spcBef>
                <a:spcPts val="1000"/>
              </a:spcBef>
              <a:spcAft>
                <a:spcPts val="0"/>
              </a:spcAft>
              <a:buClr>
                <a:schemeClr val="lt1"/>
              </a:buClr>
              <a:buSzPts val="3600"/>
              <a:buChar char="•"/>
            </a:pPr>
            <a:r>
              <a:rPr lang="en-CA" sz="3600">
                <a:solidFill>
                  <a:schemeClr val="lt1"/>
                </a:solidFill>
              </a:rPr>
              <a:t>Lim Yo-Hwan (AKA:  BoxeR): fan club with 1,000,000 members. Sells a DVD of his greatest moments.</a:t>
            </a:r>
            <a:r>
              <a:rPr lang="en-CA" sz="3600"/>
              <a:t> </a:t>
            </a:r>
            <a:endParaRPr/>
          </a:p>
          <a:p>
            <a:pPr indent="-228600" lvl="0" marL="228600" rtl="0" algn="l">
              <a:lnSpc>
                <a:spcPct val="90000"/>
              </a:lnSpc>
              <a:spcBef>
                <a:spcPts val="1000"/>
              </a:spcBef>
              <a:spcAft>
                <a:spcPts val="0"/>
              </a:spcAft>
              <a:buClr>
                <a:schemeClr val="lt1"/>
              </a:buClr>
              <a:buSzPts val="3600"/>
              <a:buChar char="•"/>
            </a:pPr>
            <a:r>
              <a:rPr lang="en-CA" sz="3600">
                <a:solidFill>
                  <a:schemeClr val="lt1"/>
                </a:solidFill>
              </a:rPr>
              <a:t>Annual earnings exceed $400,000 US; endorsement contracts bring in an additional $90,000 per year</a:t>
            </a:r>
            <a:endParaRPr/>
          </a:p>
        </p:txBody>
      </p:sp>
      <p:sp>
        <p:nvSpPr>
          <p:cNvPr id="839" name="Google Shape;839;p108"/>
          <p:cNvSpPr txBox="1"/>
          <p:nvPr/>
        </p:nvSpPr>
        <p:spPr>
          <a:xfrm>
            <a:off x="304799" y="6238104"/>
            <a:ext cx="2971800" cy="466725"/>
          </a:xfrm>
          <a:prstGeom prst="rect">
            <a:avLst/>
          </a:prstGeom>
          <a:solidFill>
            <a:schemeClr val="dk1"/>
          </a:solidFill>
          <a:ln cap="flat" cmpd="sng" w="9525">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2400">
                <a:solidFill>
                  <a:schemeClr val="lt1"/>
                </a:solidFill>
                <a:latin typeface="Arial"/>
                <a:ea typeface="Arial"/>
                <a:cs typeface="Arial"/>
                <a:sym typeface="Arial"/>
              </a:rPr>
              <a:t>500 televised wins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09"/>
          <p:cNvSpPr txBox="1"/>
          <p:nvPr>
            <p:ph idx="1" type="body"/>
          </p:nvPr>
        </p:nvSpPr>
        <p:spPr>
          <a:xfrm>
            <a:off x="440723" y="1641389"/>
            <a:ext cx="5844747" cy="4528752"/>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sz="3200"/>
              <a:t>Video Game sweatshops: building and selling of accounts; workers (“gold farmers”) paid very little money.</a:t>
            </a:r>
            <a:endParaRPr/>
          </a:p>
          <a:p>
            <a:pPr indent="-228600" lvl="0" marL="228600" rtl="0" algn="l">
              <a:lnSpc>
                <a:spcPct val="90000"/>
              </a:lnSpc>
              <a:spcBef>
                <a:spcPts val="1000"/>
              </a:spcBef>
              <a:spcAft>
                <a:spcPts val="0"/>
              </a:spcAft>
              <a:buClr>
                <a:schemeClr val="dk1"/>
              </a:buClr>
              <a:buSzPct val="100000"/>
              <a:buChar char="•"/>
            </a:pPr>
            <a:r>
              <a:rPr lang="en-CA" sz="3200"/>
              <a:t>Online game merchandise industry: practice of paying real money for accounts or for in-game virtual money (also called “the secondary market”.)</a:t>
            </a:r>
            <a:endParaRPr/>
          </a:p>
          <a:p>
            <a:pPr indent="-228600" lvl="0" marL="228600" rtl="0" algn="l">
              <a:lnSpc>
                <a:spcPct val="90000"/>
              </a:lnSpc>
              <a:spcBef>
                <a:spcPts val="1000"/>
              </a:spcBef>
              <a:spcAft>
                <a:spcPts val="0"/>
              </a:spcAft>
              <a:buClr>
                <a:schemeClr val="dk1"/>
              </a:buClr>
              <a:buSzPct val="100000"/>
              <a:buChar char="•"/>
            </a:pPr>
            <a:r>
              <a:rPr lang="en-CA" sz="3200"/>
              <a:t>Discouraged by game companies (ie: Blizzard) </a:t>
            </a:r>
            <a:endParaRPr/>
          </a:p>
        </p:txBody>
      </p:sp>
      <p:sp>
        <p:nvSpPr>
          <p:cNvPr id="845" name="Google Shape;845;p109"/>
          <p:cNvSpPr txBox="1"/>
          <p:nvPr/>
        </p:nvSpPr>
        <p:spPr>
          <a:xfrm>
            <a:off x="0" y="282745"/>
            <a:ext cx="10651524" cy="1048097"/>
          </a:xfrm>
          <a:prstGeom prst="rect">
            <a:avLst/>
          </a:prstGeom>
          <a:solidFill>
            <a:schemeClr val="dk1"/>
          </a:solidFill>
          <a:ln>
            <a:noFill/>
          </a:ln>
        </p:spPr>
        <p:txBody>
          <a:bodyPr anchorCtr="0" anchor="ctr" bIns="45700" lIns="91425" spcFirstLastPara="1" rIns="91425" wrap="square" tIns="45700">
            <a:normAutofit fontScale="82500" lnSpcReduction="20000"/>
          </a:bodyPr>
          <a:lstStyle/>
          <a:p>
            <a:pPr indent="0" lvl="0" marL="0" marR="0" rtl="0" algn="l">
              <a:lnSpc>
                <a:spcPct val="90000"/>
              </a:lnSpc>
              <a:spcBef>
                <a:spcPts val="0"/>
              </a:spcBef>
              <a:spcAft>
                <a:spcPts val="0"/>
              </a:spcAft>
              <a:buClr>
                <a:schemeClr val="lt1"/>
              </a:buClr>
              <a:buSzPct val="100000"/>
              <a:buFont typeface="Calibri"/>
              <a:buNone/>
            </a:pPr>
            <a:r>
              <a:rPr b="1" lang="en-CA" sz="5300">
                <a:solidFill>
                  <a:schemeClr val="lt1"/>
                </a:solidFill>
                <a:latin typeface="Calibri"/>
                <a:ea typeface="Calibri"/>
                <a:cs typeface="Calibri"/>
                <a:sym typeface="Calibri"/>
              </a:rPr>
              <a:t>Virtual Economies, Real-Money Trading, and Goldfarming</a:t>
            </a:r>
            <a:endParaRPr b="1" sz="5300">
              <a:solidFill>
                <a:schemeClr val="lt1"/>
              </a:solidFill>
              <a:latin typeface="Calibri"/>
              <a:ea typeface="Calibri"/>
              <a:cs typeface="Calibri"/>
              <a:sym typeface="Calibri"/>
            </a:endParaRPr>
          </a:p>
        </p:txBody>
      </p:sp>
      <p:pic>
        <p:nvPicPr>
          <p:cNvPr id="846" name="Google Shape;846;p109"/>
          <p:cNvPicPr preferRelativeResize="0"/>
          <p:nvPr/>
        </p:nvPicPr>
        <p:blipFill rotWithShape="1">
          <a:blip r:embed="rId3">
            <a:alphaModFix/>
          </a:blip>
          <a:srcRect b="0" l="0" r="0" t="0"/>
          <a:stretch/>
        </p:blipFill>
        <p:spPr>
          <a:xfrm>
            <a:off x="6677540" y="1641389"/>
            <a:ext cx="5048250" cy="3571875"/>
          </a:xfrm>
          <a:prstGeom prst="rect">
            <a:avLst/>
          </a:prstGeom>
          <a:noFill/>
          <a:ln cap="flat" cmpd="sng" w="38100">
            <a:solidFill>
              <a:schemeClr val="dk1"/>
            </a:solidFill>
            <a:prstDash val="solid"/>
            <a:round/>
            <a:headEnd len="sm" w="sm" type="none"/>
            <a:tailEnd len="sm" w="sm" type="none"/>
          </a:ln>
        </p:spPr>
      </p:pic>
      <p:sp>
        <p:nvSpPr>
          <p:cNvPr id="847" name="Google Shape;847;p109"/>
          <p:cNvSpPr txBox="1"/>
          <p:nvPr/>
        </p:nvSpPr>
        <p:spPr>
          <a:xfrm>
            <a:off x="6833286" y="5523810"/>
            <a:ext cx="4736757" cy="646331"/>
          </a:xfrm>
          <a:prstGeom prst="rect">
            <a:avLst/>
          </a:prstGeom>
          <a:noFill/>
          <a:ln cap="flat" cmpd="sng" w="2857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a:solidFill>
                  <a:schemeClr val="dk1"/>
                </a:solidFill>
                <a:latin typeface="Calibri"/>
                <a:ea typeface="Calibri"/>
                <a:cs typeface="Calibri"/>
                <a:sym typeface="Calibri"/>
              </a:rPr>
              <a:t>10 hour shifts/ 30 cents an hour/ food and beds provided/8 people per room. </a:t>
            </a:r>
            <a:endParaRPr sz="1800">
              <a:solidFill>
                <a:schemeClr val="dk1"/>
              </a:solidFill>
              <a:latin typeface="Calibri"/>
              <a:ea typeface="Calibri"/>
              <a:cs typeface="Calibri"/>
              <a:sym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110"/>
          <p:cNvPicPr preferRelativeResize="0"/>
          <p:nvPr>
            <p:ph idx="1" type="body"/>
          </p:nvPr>
        </p:nvPicPr>
        <p:blipFill rotWithShape="1">
          <a:blip r:embed="rId3">
            <a:alphaModFix/>
          </a:blip>
          <a:srcRect b="7376" l="8344" r="5531" t="16878"/>
          <a:stretch/>
        </p:blipFill>
        <p:spPr>
          <a:xfrm>
            <a:off x="0" y="1587"/>
            <a:ext cx="9145588" cy="6856413"/>
          </a:xfrm>
          <a:prstGeom prst="rect">
            <a:avLst/>
          </a:prstGeom>
          <a:noFill/>
          <a:ln>
            <a:noFill/>
          </a:ln>
        </p:spPr>
      </p:pic>
      <p:pic>
        <p:nvPicPr>
          <p:cNvPr id="853" name="Google Shape;853;p110"/>
          <p:cNvPicPr preferRelativeResize="0"/>
          <p:nvPr/>
        </p:nvPicPr>
        <p:blipFill rotWithShape="1">
          <a:blip r:embed="rId4">
            <a:alphaModFix/>
          </a:blip>
          <a:srcRect b="56631" l="27847" r="34035" t="16878"/>
          <a:stretch/>
        </p:blipFill>
        <p:spPr>
          <a:xfrm>
            <a:off x="5568951" y="3833814"/>
            <a:ext cx="5095875" cy="3019425"/>
          </a:xfrm>
          <a:prstGeom prst="rect">
            <a:avLst/>
          </a:prstGeom>
          <a:solidFill>
            <a:schemeClr val="dk1">
              <a:alpha val="74509"/>
            </a:schemeClr>
          </a:solidFill>
          <a:ln>
            <a:noFill/>
          </a:ln>
        </p:spPr>
      </p:pic>
      <p:sp>
        <p:nvSpPr>
          <p:cNvPr id="854" name="Google Shape;854;p110"/>
          <p:cNvSpPr/>
          <p:nvPr/>
        </p:nvSpPr>
        <p:spPr>
          <a:xfrm>
            <a:off x="5486400" y="5638800"/>
            <a:ext cx="1905000" cy="1219200"/>
          </a:xfrm>
          <a:prstGeom prst="ellipse">
            <a:avLst/>
          </a:prstGeom>
          <a:solidFill>
            <a:schemeClr val="accent1">
              <a:alpha val="0"/>
            </a:schemeClr>
          </a:solidFill>
          <a:ln cap="flat" cmpd="sng" w="38100">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5" name="Google Shape;855;p110"/>
          <p:cNvSpPr txBox="1"/>
          <p:nvPr/>
        </p:nvSpPr>
        <p:spPr>
          <a:xfrm>
            <a:off x="7700319" y="255373"/>
            <a:ext cx="4038600" cy="376238"/>
          </a:xfrm>
          <a:prstGeom prst="rect">
            <a:avLst/>
          </a:prstGeom>
          <a:solidFill>
            <a:schemeClr val="lt1"/>
          </a:soli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CA" sz="1800" u="sng">
                <a:solidFill>
                  <a:schemeClr val="hlink"/>
                </a:solidFill>
                <a:latin typeface="Arial"/>
                <a:ea typeface="Arial"/>
                <a:cs typeface="Arial"/>
                <a:sym typeface="Arial"/>
                <a:hlinkClick r:id="rId5"/>
              </a:rPr>
              <a:t>YouTube - BBC Gold Farming OMFG</a:t>
            </a:r>
            <a:endParaRPr sz="1800">
              <a:solidFill>
                <a:schemeClr val="dk1"/>
              </a:solidFill>
              <a:latin typeface="Arial"/>
              <a:ea typeface="Arial"/>
              <a:cs typeface="Arial"/>
              <a:sym typeface="Arial"/>
            </a:endParaRPr>
          </a:p>
        </p:txBody>
      </p:sp>
      <p:sp>
        <p:nvSpPr>
          <p:cNvPr id="856" name="Google Shape;856;p110"/>
          <p:cNvSpPr txBox="1"/>
          <p:nvPr/>
        </p:nvSpPr>
        <p:spPr>
          <a:xfrm>
            <a:off x="8880389" y="875248"/>
            <a:ext cx="2473411" cy="2554545"/>
          </a:xfrm>
          <a:prstGeom prst="rect">
            <a:avLst/>
          </a:prstGeom>
          <a:solidFill>
            <a:schemeClr val="dk1"/>
          </a:solidFill>
          <a:ln cap="flat" cmpd="sng" w="9525">
            <a:solidFill>
              <a:srgbClr val="FF99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CA" sz="2000">
                <a:solidFill>
                  <a:schemeClr val="lt1"/>
                </a:solidFill>
                <a:latin typeface="Arial"/>
                <a:ea typeface="Arial"/>
                <a:cs typeface="Arial"/>
                <a:sym typeface="Arial"/>
              </a:rPr>
              <a:t>While their revenues are declining IGE.com once  stated that their revenues exceeded 880 millions dollars a year.</a:t>
            </a:r>
            <a:endParaRPr/>
          </a:p>
        </p:txBody>
      </p:sp>
      <p:pic>
        <p:nvPicPr>
          <p:cNvPr id="857" name="Google Shape;857;p110"/>
          <p:cNvPicPr preferRelativeResize="0"/>
          <p:nvPr/>
        </p:nvPicPr>
        <p:blipFill rotWithShape="1">
          <a:blip r:embed="rId6">
            <a:alphaModFix/>
          </a:blip>
          <a:srcRect b="0" l="0" r="0" t="52550"/>
          <a:stretch/>
        </p:blipFill>
        <p:spPr>
          <a:xfrm>
            <a:off x="0" y="2750484"/>
            <a:ext cx="8448675" cy="881319"/>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11"/>
          <p:cNvSpPr txBox="1"/>
          <p:nvPr>
            <p:ph idx="1" type="body"/>
          </p:nvPr>
        </p:nvSpPr>
        <p:spPr>
          <a:xfrm>
            <a:off x="378940" y="1542535"/>
            <a:ext cx="7578812" cy="5031259"/>
          </a:xfrm>
          <a:prstGeom prst="rect">
            <a:avLst/>
          </a:prstGeom>
          <a:noFill/>
          <a:ln>
            <a:noFill/>
          </a:ln>
        </p:spPr>
        <p:txBody>
          <a:bodyPr anchorCtr="0" anchor="t" bIns="45700" lIns="91425" spcFirstLastPara="1" rIns="91425" wrap="square" tIns="45700">
            <a:normAutofit fontScale="92500" lnSpcReduction="10000"/>
          </a:bodyPr>
          <a:lstStyle/>
          <a:p>
            <a:pPr indent="-228600" lvl="0" marL="228600" rtl="0" algn="l">
              <a:lnSpc>
                <a:spcPct val="90000"/>
              </a:lnSpc>
              <a:spcBef>
                <a:spcPts val="0"/>
              </a:spcBef>
              <a:spcAft>
                <a:spcPts val="0"/>
              </a:spcAft>
              <a:buClr>
                <a:schemeClr val="dk1"/>
              </a:buClr>
              <a:buSzPct val="100000"/>
              <a:buChar char="•"/>
            </a:pPr>
            <a:r>
              <a:rPr lang="en-CA" sz="3200"/>
              <a:t>You may consider yourselves first and foremost game designers, but the simple truth is you are also:</a:t>
            </a:r>
            <a:endParaRPr/>
          </a:p>
          <a:p>
            <a:pPr indent="-228600" lvl="1" marL="685800" rtl="0" algn="l">
              <a:lnSpc>
                <a:spcPct val="90000"/>
              </a:lnSpc>
              <a:spcBef>
                <a:spcPts val="500"/>
              </a:spcBef>
              <a:spcAft>
                <a:spcPts val="0"/>
              </a:spcAft>
              <a:buClr>
                <a:schemeClr val="dk1"/>
              </a:buClr>
              <a:buSzPct val="100000"/>
              <a:buChar char="•"/>
            </a:pPr>
            <a:r>
              <a:rPr lang="en-CA"/>
              <a:t>An artist</a:t>
            </a:r>
            <a:endParaRPr/>
          </a:p>
          <a:p>
            <a:pPr indent="-228600" lvl="1" marL="685800" rtl="0" algn="l">
              <a:lnSpc>
                <a:spcPct val="90000"/>
              </a:lnSpc>
              <a:spcBef>
                <a:spcPts val="500"/>
              </a:spcBef>
              <a:spcAft>
                <a:spcPts val="0"/>
              </a:spcAft>
              <a:buClr>
                <a:schemeClr val="dk1"/>
              </a:buClr>
              <a:buSzPct val="100000"/>
              <a:buChar char="•"/>
            </a:pPr>
            <a:r>
              <a:rPr lang="en-CA"/>
              <a:t>A brand (so brand yourself or BE branded)</a:t>
            </a:r>
            <a:endParaRPr/>
          </a:p>
          <a:p>
            <a:pPr indent="-228600" lvl="1" marL="685800" rtl="0" algn="l">
              <a:lnSpc>
                <a:spcPct val="90000"/>
              </a:lnSpc>
              <a:spcBef>
                <a:spcPts val="500"/>
              </a:spcBef>
              <a:spcAft>
                <a:spcPts val="0"/>
              </a:spcAft>
              <a:buClr>
                <a:schemeClr val="dk1"/>
              </a:buClr>
              <a:buSzPct val="100000"/>
              <a:buChar char="•"/>
            </a:pPr>
            <a:r>
              <a:rPr lang="en-CA"/>
              <a:t>Part of a youth culture that feels ownership of your property and entitlement to criticizing or modifying your property</a:t>
            </a:r>
            <a:endParaRPr/>
          </a:p>
          <a:p>
            <a:pPr indent="-228600" lvl="1" marL="685800" rtl="0" algn="l">
              <a:lnSpc>
                <a:spcPct val="90000"/>
              </a:lnSpc>
              <a:spcBef>
                <a:spcPts val="500"/>
              </a:spcBef>
              <a:spcAft>
                <a:spcPts val="0"/>
              </a:spcAft>
              <a:buClr>
                <a:schemeClr val="dk1"/>
              </a:buClr>
              <a:buSzPct val="100000"/>
              <a:buChar char="•"/>
            </a:pPr>
            <a:r>
              <a:rPr lang="en-CA"/>
              <a:t>Part of a culture machine that will commodify (for good and bad) all of your efforts with or without your consent</a:t>
            </a:r>
            <a:endParaRPr/>
          </a:p>
          <a:p>
            <a:pPr indent="-228600" lvl="0" marL="228600" rtl="0" algn="l">
              <a:lnSpc>
                <a:spcPct val="90000"/>
              </a:lnSpc>
              <a:spcBef>
                <a:spcPts val="1000"/>
              </a:spcBef>
              <a:spcAft>
                <a:spcPts val="0"/>
              </a:spcAft>
              <a:buClr>
                <a:schemeClr val="dk1"/>
              </a:buClr>
              <a:buSzPct val="100000"/>
              <a:buChar char="•"/>
            </a:pPr>
            <a:r>
              <a:rPr lang="en-CA"/>
              <a:t>Thus, in this industry you have many important decisions regarding your brand/intellectual property that extend FAR beyond the code you program and what gamers play on a screen </a:t>
            </a:r>
            <a:endParaRPr/>
          </a:p>
        </p:txBody>
      </p:sp>
      <p:sp>
        <p:nvSpPr>
          <p:cNvPr id="863" name="Google Shape;863;p111"/>
          <p:cNvSpPr txBox="1"/>
          <p:nvPr/>
        </p:nvSpPr>
        <p:spPr>
          <a:xfrm>
            <a:off x="0" y="214184"/>
            <a:ext cx="7092778" cy="955588"/>
          </a:xfrm>
          <a:prstGeom prst="rect">
            <a:avLst/>
          </a:prstGeom>
          <a:solidFill>
            <a:schemeClr val="dk1"/>
          </a:solid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lt1"/>
              </a:buClr>
              <a:buSzPct val="100000"/>
              <a:buFont typeface="Calibri"/>
              <a:buNone/>
            </a:pPr>
            <a:r>
              <a:rPr b="1" lang="en-CA" sz="4400">
                <a:solidFill>
                  <a:schemeClr val="lt1"/>
                </a:solidFill>
                <a:latin typeface="Calibri"/>
                <a:ea typeface="Calibri"/>
                <a:cs typeface="Calibri"/>
                <a:sym typeface="Calibri"/>
              </a:rPr>
              <a:t> What Does It All Mean? </a:t>
            </a:r>
            <a:endParaRPr b="1" sz="4400">
              <a:solidFill>
                <a:schemeClr val="lt1"/>
              </a:solidFill>
              <a:latin typeface="Calibri"/>
              <a:ea typeface="Calibri"/>
              <a:cs typeface="Calibri"/>
              <a:sym typeface="Calibri"/>
            </a:endParaRPr>
          </a:p>
        </p:txBody>
      </p:sp>
      <p:pic>
        <p:nvPicPr>
          <p:cNvPr id="864" name="Google Shape;864;p111"/>
          <p:cNvPicPr preferRelativeResize="0"/>
          <p:nvPr/>
        </p:nvPicPr>
        <p:blipFill rotWithShape="1">
          <a:blip r:embed="rId3">
            <a:alphaModFix/>
          </a:blip>
          <a:srcRect b="0" l="0" r="0" t="0"/>
          <a:stretch/>
        </p:blipFill>
        <p:spPr>
          <a:xfrm>
            <a:off x="7957752" y="617837"/>
            <a:ext cx="4000214" cy="4320231"/>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